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300" r:id="rId44"/>
    <p:sldId id="301"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081F"/>
    <a:srgbClr val="330D9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1038" y="-6"/>
      </p:cViewPr>
      <p:guideLst>
        <p:guide orient="horz" pos="2160"/>
        <p:guide pos="2880"/>
      </p:guideLst>
    </p:cSldViewPr>
  </p:slideViewPr>
  <p:notesTextViewPr>
    <p:cViewPr>
      <p:scale>
        <a:sx n="100" d="100"/>
        <a:sy n="100" d="100"/>
      </p:scale>
      <p:origin x="0" y="0"/>
    </p:cViewPr>
  </p:notesTextViewPr>
  <p:notesViewPr>
    <p:cSldViewPr>
      <p:cViewPr varScale="1">
        <p:scale>
          <a:sx n="60" d="100"/>
          <a:sy n="60" d="100"/>
        </p:scale>
        <p:origin x="-2478"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6CF961-5720-47DF-A8EA-9E8AEAF515E8}" type="datetimeFigureOut">
              <a:rPr lang="es-ES" smtClean="0"/>
              <a:pPr/>
              <a:t>06/12/2007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12C8DC-BA3C-4B5D-839D-CC40E85DD95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99FA69-CBA6-44A3-ABBC-780F2A878C38}" type="slidenum">
              <a:rPr lang="es-ES"/>
              <a:pPr/>
              <a:t>1</a:t>
            </a:fld>
            <a:endParaRPr lang="es-E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599A65-D6C5-454A-A13C-C16FDC4A5965}" type="slidenum">
              <a:rPr lang="es-ES"/>
              <a:pPr/>
              <a:t>2</a:t>
            </a:fld>
            <a:endParaRPr lang="es-ES"/>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811836-24A6-4A76-938C-6C80F81B90CF}" type="slidenum">
              <a:rPr lang="es-ES"/>
              <a:pPr/>
              <a:t>3</a:t>
            </a:fld>
            <a:endParaRPr lang="es-E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960B70-1D65-4CE2-B269-911E7484693D}" type="slidenum">
              <a:rPr lang="es-ES"/>
              <a:pPr/>
              <a:t>4</a:t>
            </a:fld>
            <a:endParaRPr lang="es-ES"/>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402CA6-23B8-4BE5-B634-59EE75CE54D8}" type="slidenum">
              <a:rPr lang="es-ES"/>
              <a:pPr/>
              <a:t>5</a:t>
            </a:fld>
            <a:endParaRPr lang="es-E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2ACE33-C102-4E0D-8BE4-CDF86B3F7504}" type="slidenum">
              <a:rPr lang="es-ES"/>
              <a:pPr/>
              <a:t>6</a:t>
            </a:fld>
            <a:endParaRPr lang="es-E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CA2748-9AA0-41D3-B975-98DA5AFC6DB8}" type="slidenum">
              <a:rPr lang="es-ES"/>
              <a:pPr/>
              <a:t>7</a:t>
            </a:fld>
            <a:endParaRPr lang="es-ES"/>
          </a:p>
        </p:txBody>
      </p:sp>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1089F8-D0D6-4DD4-BC9F-9D7F50872710}" type="slidenum">
              <a:rPr lang="es-ES"/>
              <a:pPr/>
              <a:t>8</a:t>
            </a:fld>
            <a:endParaRPr lang="es-ES"/>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FAE057-E2E0-401E-A131-0C2BCF67C7D3}" type="slidenum">
              <a:rPr lang="es-ES"/>
              <a:pPr/>
              <a:t>9</a:t>
            </a:fld>
            <a:endParaRPr lang="es-ES"/>
          </a:p>
        </p:txBody>
      </p:sp>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8300C2-7D18-43E7-B502-D29CC19D05FF}" type="slidenum">
              <a:rPr lang="es-ES"/>
              <a:pPr/>
              <a:t>10</a:t>
            </a:fld>
            <a:endParaRPr lang="es-ES"/>
          </a:p>
        </p:txBody>
      </p:sp>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A7D307-955B-43DF-B5AF-4AA976C062FD}" type="slidenum">
              <a:rPr lang="es-ES"/>
              <a:pPr/>
              <a:t>11</a:t>
            </a:fld>
            <a:endParaRPr lang="es-ES"/>
          </a:p>
        </p:txBody>
      </p:sp>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336D11-465E-456E-B020-6781C2503F2F}" type="slidenum">
              <a:rPr lang="es-ES"/>
              <a:pPr/>
              <a:t>12</a:t>
            </a:fld>
            <a:endParaRPr lang="es-ES"/>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10BBF8-B330-48E7-8AA3-47CC80A20898}" type="slidenum">
              <a:rPr lang="es-ES"/>
              <a:pPr/>
              <a:t>13</a:t>
            </a:fld>
            <a:endParaRPr lang="es-ES"/>
          </a:p>
        </p:txBody>
      </p:sp>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C66478-E854-435E-B0E2-172FB450D36C}" type="slidenum">
              <a:rPr lang="es-ES"/>
              <a:pPr/>
              <a:t>14</a:t>
            </a:fld>
            <a:endParaRPr lang="es-ES"/>
          </a:p>
        </p:txBody>
      </p:sp>
      <p:sp>
        <p:nvSpPr>
          <p:cNvPr id="128002" name="Rectangle 2"/>
          <p:cNvSpPr>
            <a:spLocks noGrp="1" noRot="1" noChangeAspect="1" noChangeArrowheads="1" noTextEdit="1"/>
          </p:cNvSpPr>
          <p:nvPr>
            <p:ph type="sldImg"/>
          </p:nvPr>
        </p:nvSpPr>
        <p:spPr>
          <a:ln/>
        </p:spPr>
      </p:sp>
      <p:sp>
        <p:nvSpPr>
          <p:cNvPr id="1280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647FF7-8B07-4637-B753-7C8ED2392183}" type="slidenum">
              <a:rPr lang="es-ES"/>
              <a:pPr/>
              <a:t>15</a:t>
            </a:fld>
            <a:endParaRPr lang="es-ES"/>
          </a:p>
        </p:txBody>
      </p:sp>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32CB83-ABFD-4B64-A550-F69012472218}" type="slidenum">
              <a:rPr lang="es-ES"/>
              <a:pPr/>
              <a:t>16</a:t>
            </a:fld>
            <a:endParaRPr lang="es-ES"/>
          </a:p>
        </p:txBody>
      </p:sp>
      <p:sp>
        <p:nvSpPr>
          <p:cNvPr id="130050" name="Rectangle 2"/>
          <p:cNvSpPr>
            <a:spLocks noGrp="1" noRot="1" noChangeAspect="1" noChangeArrowheads="1" noTextEdit="1"/>
          </p:cNvSpPr>
          <p:nvPr>
            <p:ph type="sldImg"/>
          </p:nvPr>
        </p:nvSpPr>
        <p:spPr>
          <a:ln/>
        </p:spPr>
      </p:sp>
      <p:sp>
        <p:nvSpPr>
          <p:cNvPr id="1300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C1B182-CF82-44F6-824E-A682519B7010}" type="slidenum">
              <a:rPr lang="es-ES"/>
              <a:pPr/>
              <a:t>17</a:t>
            </a:fld>
            <a:endParaRPr lang="es-ES"/>
          </a:p>
        </p:txBody>
      </p:sp>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0C5A75-C6A6-451D-A0E2-DF65D1BB5898}" type="slidenum">
              <a:rPr lang="es-ES"/>
              <a:pPr/>
              <a:t>18</a:t>
            </a:fld>
            <a:endParaRPr lang="es-ES"/>
          </a:p>
        </p:txBody>
      </p:sp>
      <p:sp>
        <p:nvSpPr>
          <p:cNvPr id="148482" name="Rectangle 2"/>
          <p:cNvSpPr>
            <a:spLocks noGrp="1" noRot="1" noChangeAspect="1" noChangeArrowheads="1" noTextEdit="1"/>
          </p:cNvSpPr>
          <p:nvPr>
            <p:ph type="sldImg"/>
          </p:nvPr>
        </p:nvSpPr>
        <p:spPr>
          <a:ln/>
        </p:spPr>
      </p:sp>
      <p:sp>
        <p:nvSpPr>
          <p:cNvPr id="1484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BDBB2E-3262-44FB-9EF7-AC064FA6AE87}" type="slidenum">
              <a:rPr lang="es-ES"/>
              <a:pPr/>
              <a:t>19</a:t>
            </a:fld>
            <a:endParaRPr lang="es-ES"/>
          </a:p>
        </p:txBody>
      </p:sp>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BFF803-DEF4-463E-8CE6-B4616EBF2165}" type="slidenum">
              <a:rPr lang="es-ES"/>
              <a:pPr/>
              <a:t>43</a:t>
            </a:fld>
            <a:endParaRPr lang="es-ES"/>
          </a:p>
        </p:txBody>
      </p:sp>
      <p:sp>
        <p:nvSpPr>
          <p:cNvPr id="185346" name="Rectangle 2"/>
          <p:cNvSpPr>
            <a:spLocks noGrp="1" noRot="1" noChangeAspect="1" noChangeArrowheads="1" noTextEdit="1"/>
          </p:cNvSpPr>
          <p:nvPr>
            <p:ph type="sldImg"/>
          </p:nvPr>
        </p:nvSpPr>
        <p:spPr>
          <a:ln/>
        </p:spPr>
      </p:sp>
      <p:sp>
        <p:nvSpPr>
          <p:cNvPr id="185347"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19" name="18 Marcador de pie de página"/>
          <p:cNvSpPr>
            <a:spLocks noGrp="1"/>
          </p:cNvSpPr>
          <p:nvPr>
            <p:ph type="ftr" sz="quarter" idx="11"/>
          </p:nvPr>
        </p:nvSpPr>
        <p:spPr/>
        <p:txBody>
          <a:bodyPr/>
          <a:lstStyle/>
          <a:p>
            <a:endParaRPr lang="es-ES"/>
          </a:p>
        </p:txBody>
      </p:sp>
      <p:sp>
        <p:nvSpPr>
          <p:cNvPr id="27" name="26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a:xfrm>
            <a:off x="8077200" y="6356350"/>
            <a:ext cx="609600" cy="365125"/>
          </a:xfrm>
        </p:spPr>
        <p:txBody>
          <a:bodyPr/>
          <a:lstStyle/>
          <a:p>
            <a:fld id="{56CF0680-BB6B-4F09-BD3C-9F5AADF810AE}" type="slidenum">
              <a:rPr lang="es-ES" smtClean="0"/>
              <a:pPr/>
              <a:t>‹Nº›</a:t>
            </a:fld>
            <a:endParaRPr lang="es-ES"/>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013A1C4-D073-426E-B79E-8D5F9C5A6CC6}" type="datetimeFigureOut">
              <a:rPr lang="es-ES" smtClean="0"/>
              <a:pPr/>
              <a:t>06/12/2007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CF0680-BB6B-4F09-BD3C-9F5AADF810AE}"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013A1C4-D073-426E-B79E-8D5F9C5A6CC6}" type="datetimeFigureOut">
              <a:rPr lang="es-ES" smtClean="0"/>
              <a:pPr/>
              <a:t>06/12/2007</a:t>
            </a:fld>
            <a:endParaRPr lang="es-ES"/>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ES"/>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6CF0680-BB6B-4F09-BD3C-9F5AADF810AE}" type="slidenum">
              <a:rPr lang="es-ES" smtClean="0"/>
              <a:pPr/>
              <a:t>‹Nº›</a:t>
            </a:fld>
            <a:endParaRPr lang="es-ES"/>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endParaRPr lang="es-ES"/>
          </a:p>
        </p:txBody>
      </p:sp>
      <p:sp>
        <p:nvSpPr>
          <p:cNvPr id="2051" name="Rectangle 3"/>
          <p:cNvSpPr>
            <a:spLocks noGrp="1" noChangeArrowheads="1"/>
          </p:cNvSpPr>
          <p:nvPr>
            <p:ph type="subTitle" idx="1"/>
          </p:nvPr>
        </p:nvSpPr>
        <p:spPr/>
        <p:txBody>
          <a:bodyPr/>
          <a:lstStyle/>
          <a:p>
            <a:endParaRPr lang="es-ES"/>
          </a:p>
        </p:txBody>
      </p:sp>
      <p:pic>
        <p:nvPicPr>
          <p:cNvPr id="2054" name="Picture 6" descr="obreros en n"/>
          <p:cNvPicPr>
            <a:picLocks noChangeAspect="1" noChangeArrowheads="1"/>
          </p:cNvPicPr>
          <p:nvPr/>
        </p:nvPicPr>
        <p:blipFill>
          <a:blip r:embed="rId3"/>
          <a:srcRect/>
          <a:stretch>
            <a:fillRect/>
          </a:stretch>
        </p:blipFill>
        <p:spPr bwMode="auto">
          <a:xfrm>
            <a:off x="0" y="-1052513"/>
            <a:ext cx="9394825" cy="7910513"/>
          </a:xfrm>
          <a:prstGeom prst="rect">
            <a:avLst/>
          </a:prstGeom>
          <a:noFill/>
        </p:spPr>
      </p:pic>
      <p:sp>
        <p:nvSpPr>
          <p:cNvPr id="2055" name="Text Box 7"/>
          <p:cNvSpPr txBox="1">
            <a:spLocks noChangeArrowheads="1"/>
          </p:cNvSpPr>
          <p:nvPr/>
        </p:nvSpPr>
        <p:spPr bwMode="auto">
          <a:xfrm>
            <a:off x="539750" y="4071943"/>
            <a:ext cx="7200900" cy="1569660"/>
          </a:xfrm>
          <a:prstGeom prst="rect">
            <a:avLst/>
          </a:prstGeom>
          <a:noFill/>
          <a:ln w="9525">
            <a:noFill/>
            <a:miter lim="800000"/>
            <a:headEnd/>
            <a:tailEnd/>
          </a:ln>
          <a:effectLst/>
        </p:spPr>
        <p:txBody>
          <a:bodyPr wrap="square">
            <a:spAutoFit/>
          </a:bodyPr>
          <a:lstStyle/>
          <a:p>
            <a:pPr algn="ctr">
              <a:spcBef>
                <a:spcPct val="50000"/>
              </a:spcBef>
            </a:pPr>
            <a:r>
              <a:rPr lang="es-ES" sz="3200" b="1" dirty="0" smtClean="0">
                <a:ln w="12700">
                  <a:solidFill>
                    <a:sysClr val="windowText" lastClr="000000"/>
                  </a:solidFill>
                  <a:prstDash val="solid"/>
                </a:ln>
                <a:solidFill>
                  <a:srgbClr val="FF0000"/>
                </a:solidFill>
                <a:effectLst>
                  <a:outerShdw blurRad="41275" dist="20320" dir="1800000" algn="tl" rotWithShape="0">
                    <a:srgbClr val="000000">
                      <a:alpha val="40000"/>
                    </a:srgbClr>
                  </a:outerShdw>
                </a:effectLst>
                <a:latin typeface="Arial" charset="0"/>
              </a:rPr>
              <a:t>RESPONSABILIDADES PENALES EN MATERIA DE SINIESTRALIDAD Y PROTOCOLO  MARCO </a:t>
            </a:r>
            <a:endParaRPr lang="es-ES" sz="3200" b="1" dirty="0">
              <a:ln w="12700">
                <a:solidFill>
                  <a:sysClr val="windowText" lastClr="000000"/>
                </a:solidFill>
                <a:prstDash val="solid"/>
              </a:ln>
              <a:solidFill>
                <a:srgbClr val="FF0000"/>
              </a:solidFill>
              <a:latin typeface="Arial"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055"/>
                                        </p:tgtEl>
                                        <p:attrNameLst>
                                          <p:attrName>ppt_y</p:attrName>
                                        </p:attrNameLst>
                                      </p:cBhvr>
                                      <p:tavLst>
                                        <p:tav tm="0">
                                          <p:val>
                                            <p:strVal val="#ppt_y"/>
                                          </p:val>
                                        </p:tav>
                                        <p:tav tm="100000">
                                          <p:val>
                                            <p:strVal val="#ppt_y"/>
                                          </p:val>
                                        </p:tav>
                                      </p:tavLst>
                                    </p:anim>
                                    <p:anim calcmode="lin" valueType="num">
                                      <p:cBhvr>
                                        <p:cTn id="9" dur="500" fill="hold"/>
                                        <p:tgtEl>
                                          <p:spTgt spid="205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05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055"/>
                                        </p:tgtEl>
                                      </p:cBhvr>
                                    </p:animEffect>
                                  </p:childTnLst>
                                </p:cTn>
                              </p:par>
                            </p:childTnLst>
                          </p:cTn>
                        </p:par>
                      </p:childTnLst>
                    </p:cTn>
                  </p:par>
                  <p:par>
                    <p:cTn id="12" fill="hold">
                      <p:stCondLst>
                        <p:cond delay="indefinite"/>
                      </p:stCondLst>
                      <p:childTnLst>
                        <p:par>
                          <p:cTn id="13" fill="hold">
                            <p:stCondLst>
                              <p:cond delay="0"/>
                            </p:stCondLst>
                            <p:childTnLst>
                              <p:par>
                                <p:cTn id="14" presetID="7" presetClass="entr" presetSubtype="4" fill="hold" nodeType="clickEffect">
                                  <p:stCondLst>
                                    <p:cond delay="0"/>
                                  </p:stCondLst>
                                  <p:childTnLst>
                                    <p:set>
                                      <p:cBhvr>
                                        <p:cTn id="15" dur="1" fill="hold">
                                          <p:stCondLst>
                                            <p:cond delay="0"/>
                                          </p:stCondLst>
                                        </p:cTn>
                                        <p:tgtEl>
                                          <p:spTgt spid="2054"/>
                                        </p:tgtEl>
                                        <p:attrNameLst>
                                          <p:attrName>style.visibility</p:attrName>
                                        </p:attrNameLst>
                                      </p:cBhvr>
                                      <p:to>
                                        <p:strVal val="visible"/>
                                      </p:to>
                                    </p:set>
                                    <p:anim calcmode="lin" valueType="num">
                                      <p:cBhvr additive="base">
                                        <p:cTn id="16" dur="5000" fill="hold"/>
                                        <p:tgtEl>
                                          <p:spTgt spid="2054"/>
                                        </p:tgtEl>
                                        <p:attrNameLst>
                                          <p:attrName>ppt_x</p:attrName>
                                        </p:attrNameLst>
                                      </p:cBhvr>
                                      <p:tavLst>
                                        <p:tav tm="0">
                                          <p:val>
                                            <p:strVal val="#ppt_x"/>
                                          </p:val>
                                        </p:tav>
                                        <p:tav tm="100000">
                                          <p:val>
                                            <p:strVal val="#ppt_x"/>
                                          </p:val>
                                        </p:tav>
                                      </p:tavLst>
                                    </p:anim>
                                    <p:anim calcmode="lin" valueType="num">
                                      <p:cBhvr additive="base">
                                        <p:cTn id="17" dur="5000" fill="hold"/>
                                        <p:tgtEl>
                                          <p:spTgt spid="20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Rectangle 5"/>
          <p:cNvSpPr>
            <a:spLocks noGrp="1" noChangeArrowheads="1"/>
          </p:cNvSpPr>
          <p:nvPr>
            <p:ph type="title"/>
          </p:nvPr>
        </p:nvSpPr>
        <p:spPr/>
        <p:txBody>
          <a:bodyPr/>
          <a:lstStyle/>
          <a:p>
            <a:endParaRPr lang="es-ES"/>
          </a:p>
        </p:txBody>
      </p:sp>
      <p:pic>
        <p:nvPicPr>
          <p:cNvPr id="31748" name="Picture 4" descr="obreros"/>
          <p:cNvPicPr>
            <a:picLocks noGrp="1" noChangeAspect="1" noChangeArrowheads="1"/>
          </p:cNvPicPr>
          <p:nvPr>
            <p:ph idx="1"/>
          </p:nvPr>
        </p:nvPicPr>
        <p:blipFill>
          <a:blip r:embed="rId3"/>
          <a:srcRect/>
          <a:stretch>
            <a:fillRect/>
          </a:stretch>
        </p:blipFill>
        <p:spPr>
          <a:xfrm>
            <a:off x="0" y="0"/>
            <a:ext cx="9144000" cy="6858000"/>
          </a:xfrm>
          <a:noFill/>
          <a:ln/>
        </p:spPr>
      </p:pic>
      <p:sp>
        <p:nvSpPr>
          <p:cNvPr id="31763" name="Rectangle 19"/>
          <p:cNvSpPr>
            <a:spLocks noChangeArrowheads="1"/>
          </p:cNvSpPr>
          <p:nvPr/>
        </p:nvSpPr>
        <p:spPr bwMode="auto">
          <a:xfrm>
            <a:off x="827088" y="1"/>
            <a:ext cx="7343775" cy="2246769"/>
          </a:xfrm>
          <a:prstGeom prst="rect">
            <a:avLst/>
          </a:prstGeom>
          <a:noFill/>
          <a:ln w="9525">
            <a:noFill/>
            <a:miter lim="800000"/>
            <a:headEnd/>
            <a:tailEnd/>
          </a:ln>
          <a:effectLst/>
        </p:spPr>
        <p:txBody>
          <a:bodyPr wrap="square" anchor="ctr">
            <a:spAutoFit/>
          </a:bodyPr>
          <a:lstStyle/>
          <a:p>
            <a:pPr algn="just"/>
            <a:r>
              <a:rPr lang="es-ES" sz="2000" b="1" dirty="0">
                <a:solidFill>
                  <a:schemeClr val="accent2">
                    <a:lumMod val="50000"/>
                  </a:schemeClr>
                </a:solidFill>
                <a:latin typeface="Times New Roman" pitchFamily="18" charset="0"/>
                <a:cs typeface="Times New Roman" pitchFamily="18" charset="0"/>
              </a:rPr>
              <a:t>Art 316 CP “Los que con infracción de las normas de prevención de riesgos laborales y estando legalmente obligados, no faciliten los medios necesarios para que los trabajadores desempeñen su actividad con las medidas de seguridad e higiene adecuadas, de forma que pongan así en peligro grave su vida, salud o integridad física, serán castigados con las penas de prisión de seis meses a tres años y multa de seis a doce meses</a:t>
            </a:r>
            <a:r>
              <a:rPr lang="es-ES" b="1" dirty="0">
                <a:solidFill>
                  <a:schemeClr val="accent2">
                    <a:lumMod val="50000"/>
                  </a:schemeClr>
                </a:solidFill>
                <a:latin typeface="Arial" charset="0"/>
              </a:rPr>
              <a:t>”</a:t>
            </a:r>
          </a:p>
        </p:txBody>
      </p:sp>
      <p:sp>
        <p:nvSpPr>
          <p:cNvPr id="31764" name="Rectangle 20"/>
          <p:cNvSpPr>
            <a:spLocks noChangeArrowheads="1"/>
          </p:cNvSpPr>
          <p:nvPr/>
        </p:nvSpPr>
        <p:spPr bwMode="auto">
          <a:xfrm>
            <a:off x="714348" y="3357562"/>
            <a:ext cx="7777162" cy="1015663"/>
          </a:xfrm>
          <a:prstGeom prst="rect">
            <a:avLst/>
          </a:prstGeom>
          <a:noFill/>
          <a:ln w="9525">
            <a:noFill/>
            <a:miter lim="800000"/>
            <a:headEnd/>
            <a:tailEnd/>
          </a:ln>
          <a:effectLst/>
        </p:spPr>
        <p:txBody>
          <a:bodyPr anchor="ctr">
            <a:spAutoFit/>
          </a:bodyPr>
          <a:lstStyle/>
          <a:p>
            <a:pPr algn="just"/>
            <a:r>
              <a:rPr lang="es-ES" sz="2000" b="1" dirty="0">
                <a:solidFill>
                  <a:schemeClr val="accent2">
                    <a:lumMod val="50000"/>
                  </a:schemeClr>
                </a:solidFill>
                <a:latin typeface="Times New Roman" pitchFamily="18" charset="0"/>
                <a:cs typeface="Times New Roman" pitchFamily="18" charset="0"/>
              </a:rPr>
              <a:t>Art 317 CP “Cuando el delito a que se refiere el artículo anterior se cometa por imprudencia grave, será castigado con la pena inferior en grado”</a:t>
            </a:r>
          </a:p>
        </p:txBody>
      </p:sp>
      <p:sp>
        <p:nvSpPr>
          <p:cNvPr id="31765" name="Rectangle 21"/>
          <p:cNvSpPr>
            <a:spLocks noChangeArrowheads="1"/>
          </p:cNvSpPr>
          <p:nvPr/>
        </p:nvSpPr>
        <p:spPr bwMode="auto">
          <a:xfrm>
            <a:off x="755650" y="4724400"/>
            <a:ext cx="7704138" cy="1477328"/>
          </a:xfrm>
          <a:prstGeom prst="rect">
            <a:avLst/>
          </a:prstGeom>
          <a:noFill/>
          <a:ln w="9525">
            <a:noFill/>
            <a:miter lim="800000"/>
            <a:headEnd/>
            <a:tailEnd/>
          </a:ln>
          <a:effectLst/>
        </p:spPr>
        <p:txBody>
          <a:bodyPr anchor="ctr">
            <a:spAutoFit/>
          </a:bodyPr>
          <a:lstStyle/>
          <a:p>
            <a:pPr algn="just"/>
            <a:r>
              <a:rPr lang="es-ES" b="1" dirty="0">
                <a:solidFill>
                  <a:schemeClr val="accent2">
                    <a:lumMod val="50000"/>
                  </a:schemeClr>
                </a:solidFill>
                <a:latin typeface="Arial" charset="0"/>
              </a:rPr>
              <a:t>Art 318 CP que "Cuando los hechos previstos en los artículos de este título se atribuyeran a personas jurídicas, se impondrá la pena señalada a los administradores o encargados del servicio que hayan sido responsables de los </a:t>
            </a:r>
            <a:r>
              <a:rPr lang="es-ES" b="1" dirty="0" smtClean="0">
                <a:solidFill>
                  <a:schemeClr val="accent2">
                    <a:lumMod val="50000"/>
                  </a:schemeClr>
                </a:solidFill>
                <a:latin typeface="Arial" charset="0"/>
              </a:rPr>
              <a:t>mismos  y a </a:t>
            </a:r>
            <a:r>
              <a:rPr lang="es-ES" b="1" dirty="0">
                <a:solidFill>
                  <a:schemeClr val="accent2">
                    <a:lumMod val="50000"/>
                  </a:schemeClr>
                </a:solidFill>
                <a:latin typeface="Arial" charset="0"/>
              </a:rPr>
              <a:t>quienes, conociéndolos y pudiendo remediarlo, no hubieran adoptado medidas para ello"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7" name="Rectangle 5"/>
          <p:cNvSpPr>
            <a:spLocks noGrp="1" noChangeArrowheads="1"/>
          </p:cNvSpPr>
          <p:nvPr>
            <p:ph type="title"/>
          </p:nvPr>
        </p:nvSpPr>
        <p:spPr/>
        <p:txBody>
          <a:bodyPr/>
          <a:lstStyle/>
          <a:p>
            <a:endParaRPr lang="es-ES"/>
          </a:p>
        </p:txBody>
      </p:sp>
      <p:pic>
        <p:nvPicPr>
          <p:cNvPr id="33796" name="Picture 4" descr="obreros"/>
          <p:cNvPicPr>
            <a:picLocks noGrp="1" noChangeAspect="1" noChangeArrowheads="1"/>
          </p:cNvPicPr>
          <p:nvPr>
            <p:ph idx="1"/>
          </p:nvPr>
        </p:nvPicPr>
        <p:blipFill>
          <a:blip r:embed="rId3"/>
          <a:srcRect/>
          <a:stretch>
            <a:fillRect/>
          </a:stretch>
        </p:blipFill>
        <p:spPr>
          <a:xfrm>
            <a:off x="0" y="-387350"/>
            <a:ext cx="9144000" cy="7245350"/>
          </a:xfrm>
          <a:noFill/>
          <a:ln/>
        </p:spPr>
      </p:pic>
      <p:sp>
        <p:nvSpPr>
          <p:cNvPr id="33806" name="Rectangle 14"/>
          <p:cNvSpPr>
            <a:spLocks noChangeArrowheads="1"/>
          </p:cNvSpPr>
          <p:nvPr/>
        </p:nvSpPr>
        <p:spPr bwMode="auto">
          <a:xfrm>
            <a:off x="323850" y="260350"/>
            <a:ext cx="8424863" cy="1311275"/>
          </a:xfrm>
          <a:prstGeom prst="rect">
            <a:avLst/>
          </a:prstGeom>
          <a:noFill/>
          <a:ln w="9525">
            <a:noFill/>
            <a:miter lim="800000"/>
            <a:headEnd/>
            <a:tailEnd/>
          </a:ln>
          <a:effectLst/>
        </p:spPr>
        <p:txBody>
          <a:bodyPr anchor="ctr">
            <a:spAutoFit/>
          </a:bodyPr>
          <a:lstStyle/>
          <a:p>
            <a:pPr algn="just"/>
            <a:r>
              <a:rPr lang="es-ES" b="1">
                <a:solidFill>
                  <a:srgbClr val="0033CC"/>
                </a:solidFill>
                <a:latin typeface="Arial" charset="0"/>
              </a:rPr>
              <a:t>De cada 100.00 trabajadores, 6.030 sufrieron un accidente, de los que, en el 2006, se produjeron 966 mortales. En total, en España, junto con los producidos </a:t>
            </a:r>
            <a:r>
              <a:rPr lang="es-ES" b="1" i="1">
                <a:solidFill>
                  <a:srgbClr val="0033CC"/>
                </a:solidFill>
                <a:latin typeface="Arial" charset="0"/>
              </a:rPr>
              <a:t>in itinere</a:t>
            </a:r>
            <a:r>
              <a:rPr lang="es-ES" b="1">
                <a:solidFill>
                  <a:srgbClr val="0033CC"/>
                </a:solidFill>
                <a:latin typeface="Arial" charset="0"/>
              </a:rPr>
              <a:t>, superamos el millón de accidentes.</a:t>
            </a:r>
          </a:p>
        </p:txBody>
      </p:sp>
      <p:sp>
        <p:nvSpPr>
          <p:cNvPr id="33807" name="Rectangle 15"/>
          <p:cNvSpPr>
            <a:spLocks noChangeArrowheads="1"/>
          </p:cNvSpPr>
          <p:nvPr/>
        </p:nvSpPr>
        <p:spPr bwMode="auto">
          <a:xfrm>
            <a:off x="323850" y="1571612"/>
            <a:ext cx="8496300" cy="2462213"/>
          </a:xfrm>
          <a:prstGeom prst="rect">
            <a:avLst/>
          </a:prstGeom>
          <a:noFill/>
          <a:ln w="9525">
            <a:noFill/>
            <a:miter lim="800000"/>
            <a:headEnd/>
            <a:tailEnd/>
          </a:ln>
          <a:effectLst/>
        </p:spPr>
        <p:txBody>
          <a:bodyPr wrap="square" anchor="ctr">
            <a:spAutoFit/>
          </a:bodyPr>
          <a:lstStyle/>
          <a:p>
            <a:pPr algn="just"/>
            <a:r>
              <a:rPr lang="es-ES" b="1" dirty="0">
                <a:solidFill>
                  <a:srgbClr val="0033CC"/>
                </a:solidFill>
                <a:latin typeface="Arial" charset="0"/>
              </a:rPr>
              <a:t>El español tiene el doble de posibilidades de perder la vida en el trabajo que el resto de los ciudadanos de la Unión Europea (UE) de los Quince</a:t>
            </a:r>
            <a:r>
              <a:rPr lang="es-ES" b="1" dirty="0" smtClean="0">
                <a:solidFill>
                  <a:srgbClr val="0033CC"/>
                </a:solidFill>
                <a:latin typeface="Arial" charset="0"/>
              </a:rPr>
              <a:t>.</a:t>
            </a:r>
          </a:p>
          <a:p>
            <a:pPr algn="just"/>
            <a:endParaRPr lang="es-ES" b="1" dirty="0" smtClean="0">
              <a:solidFill>
                <a:srgbClr val="0033CC"/>
              </a:solidFill>
              <a:latin typeface="Arial" charset="0"/>
            </a:endParaRPr>
          </a:p>
          <a:p>
            <a:pPr algn="just"/>
            <a:r>
              <a:rPr lang="es-ES" dirty="0" smtClean="0"/>
              <a:t> </a:t>
            </a:r>
            <a:r>
              <a:rPr lang="es-ES" sz="2000" b="1" dirty="0" smtClean="0">
                <a:solidFill>
                  <a:schemeClr val="accent1"/>
                </a:solidFill>
              </a:rPr>
              <a:t>Asimismo, recordar que  la Inspección laboral en España , es insuficiente pues  en Europa por cada 12.000 trabajadores ocupados hay un inspector de trabajo, mientras que es España hay un inspector por cada 23.000 trabajadores ocupados</a:t>
            </a:r>
          </a:p>
          <a:p>
            <a:pPr algn="just"/>
            <a:endParaRPr lang="es-ES" sz="2000" b="1" dirty="0">
              <a:solidFill>
                <a:schemeClr val="accent1">
                  <a:lumMod val="75000"/>
                </a:schemeClr>
              </a:solidFill>
              <a:latin typeface="Arial" charset="0"/>
            </a:endParaRPr>
          </a:p>
        </p:txBody>
      </p:sp>
      <p:sp>
        <p:nvSpPr>
          <p:cNvPr id="33808" name="Rectangle 16"/>
          <p:cNvSpPr>
            <a:spLocks noChangeArrowheads="1"/>
          </p:cNvSpPr>
          <p:nvPr/>
        </p:nvSpPr>
        <p:spPr bwMode="auto">
          <a:xfrm>
            <a:off x="357158" y="3643314"/>
            <a:ext cx="8208963" cy="1311275"/>
          </a:xfrm>
          <a:prstGeom prst="rect">
            <a:avLst/>
          </a:prstGeom>
          <a:noFill/>
          <a:ln w="9525">
            <a:noFill/>
            <a:miter lim="800000"/>
            <a:headEnd/>
            <a:tailEnd/>
          </a:ln>
          <a:effectLst/>
        </p:spPr>
        <p:txBody>
          <a:bodyPr anchor="ctr">
            <a:spAutoFit/>
          </a:bodyPr>
          <a:lstStyle/>
          <a:p>
            <a:pPr algn="just"/>
            <a:r>
              <a:rPr lang="es-ES" b="1" dirty="0">
                <a:solidFill>
                  <a:srgbClr val="0033CC"/>
                </a:solidFill>
                <a:latin typeface="Arial" charset="0"/>
              </a:rPr>
              <a:t>Frente a la media </a:t>
            </a:r>
            <a:r>
              <a:rPr lang="es-ES" b="1" dirty="0" smtClean="0">
                <a:solidFill>
                  <a:srgbClr val="0033CC"/>
                </a:solidFill>
                <a:latin typeface="Arial" charset="0"/>
              </a:rPr>
              <a:t>europea </a:t>
            </a:r>
            <a:r>
              <a:rPr lang="es-ES" b="1" dirty="0">
                <a:solidFill>
                  <a:srgbClr val="0033CC"/>
                </a:solidFill>
                <a:latin typeface="Arial" charset="0"/>
              </a:rPr>
              <a:t>de 4,1. España posee el  dudoso “</a:t>
            </a:r>
            <a:r>
              <a:rPr lang="es-ES" b="1" dirty="0" err="1">
                <a:solidFill>
                  <a:srgbClr val="0033CC"/>
                </a:solidFill>
                <a:latin typeface="Arial" charset="0"/>
              </a:rPr>
              <a:t>honor”de</a:t>
            </a:r>
            <a:r>
              <a:rPr lang="es-ES" b="1" dirty="0">
                <a:solidFill>
                  <a:srgbClr val="0033CC"/>
                </a:solidFill>
                <a:latin typeface="Arial" charset="0"/>
              </a:rPr>
              <a:t> situarse a la cabeza  de la Unión Europea en materia de siniestralidad laboral :el 20 por ciento de los accidentes de trabajo ocurridos en la EU se producen en nuestro país.</a:t>
            </a:r>
          </a:p>
        </p:txBody>
      </p:sp>
      <p:sp>
        <p:nvSpPr>
          <p:cNvPr id="33809" name="Rectangle 17"/>
          <p:cNvSpPr>
            <a:spLocks noChangeArrowheads="1"/>
          </p:cNvSpPr>
          <p:nvPr/>
        </p:nvSpPr>
        <p:spPr bwMode="auto">
          <a:xfrm>
            <a:off x="468313" y="5013325"/>
            <a:ext cx="8207375" cy="1616075"/>
          </a:xfrm>
          <a:prstGeom prst="rect">
            <a:avLst/>
          </a:prstGeom>
          <a:noFill/>
          <a:ln w="9525">
            <a:noFill/>
            <a:miter lim="800000"/>
            <a:headEnd/>
            <a:tailEnd/>
          </a:ln>
          <a:effectLst/>
        </p:spPr>
        <p:txBody>
          <a:bodyPr anchor="ctr">
            <a:spAutoFit/>
          </a:bodyPr>
          <a:lstStyle/>
          <a:p>
            <a:pPr algn="just"/>
            <a:r>
              <a:rPr lang="es-ES" b="1">
                <a:solidFill>
                  <a:srgbClr val="0033CC"/>
                </a:solidFill>
                <a:latin typeface="Arial" charset="0"/>
              </a:rPr>
              <a:t>Entre los sectores que más accidentes laborales han registrado en el 2006 ,corresponde el primer puesto a la construcción ,con el 26,1% de los mismos , seguido del comercio(19,7%) , trasporte (18,2%) , otras actividades (13%) , hosteleria (10%) , industria (9, 3% ) y agricultura , pesca y ganadería ( 1,9 %).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4"/>
          <p:cNvSpPr>
            <a:spLocks noChangeArrowheads="1"/>
          </p:cNvSpPr>
          <p:nvPr/>
        </p:nvSpPr>
        <p:spPr bwMode="auto">
          <a:xfrm>
            <a:off x="642910" y="714356"/>
            <a:ext cx="7273925" cy="2308324"/>
          </a:xfrm>
          <a:prstGeom prst="rect">
            <a:avLst/>
          </a:prstGeom>
          <a:noFill/>
          <a:ln w="9525">
            <a:noFill/>
            <a:miter lim="800000"/>
            <a:headEnd/>
            <a:tailEnd/>
          </a:ln>
          <a:effectLst/>
        </p:spPr>
        <p:txBody>
          <a:bodyPr wrap="square">
            <a:spAutoFit/>
          </a:bodyPr>
          <a:lstStyle/>
          <a:p>
            <a:pPr algn="l"/>
            <a:r>
              <a:rPr lang="es-ES" b="1" dirty="0">
                <a:solidFill>
                  <a:srgbClr val="FFFF00"/>
                </a:solidFill>
                <a:latin typeface="Arial" charset="0"/>
              </a:rPr>
              <a:t>COSTES-</a:t>
            </a:r>
            <a:endParaRPr lang="es-ES" dirty="0">
              <a:solidFill>
                <a:srgbClr val="FFFF00"/>
              </a:solidFill>
              <a:latin typeface="Arial" charset="0"/>
            </a:endParaRPr>
          </a:p>
          <a:p>
            <a:pPr algn="l"/>
            <a:r>
              <a:rPr lang="es-ES" b="1" dirty="0">
                <a:latin typeface="Arial" charset="0"/>
              </a:rPr>
              <a:t>-  Según la Organización Internacional del Trabajo (O.I.T.)</a:t>
            </a:r>
            <a:endParaRPr lang="es-ES" dirty="0">
              <a:latin typeface="Arial" charset="0"/>
            </a:endParaRPr>
          </a:p>
          <a:p>
            <a:pPr algn="l"/>
            <a:r>
              <a:rPr lang="es-ES" b="1" dirty="0">
                <a:latin typeface="Arial" charset="0"/>
              </a:rPr>
              <a:t> Los 270 millones de accidentes no mortales que se producen al año en el mundo ,representan un coste del 4 % de PIB mundial.</a:t>
            </a:r>
            <a:endParaRPr lang="es-ES" dirty="0">
              <a:latin typeface="Arial" charset="0"/>
            </a:endParaRPr>
          </a:p>
          <a:p>
            <a:pPr algn="l"/>
            <a:r>
              <a:rPr lang="es-ES" b="1" dirty="0">
                <a:latin typeface="Arial" charset="0"/>
              </a:rPr>
              <a:t>- Sólo en el sector de la construcción ,provoca pérdidas anuales de 12.000 millones de euros ,el 1,7 PIB.</a:t>
            </a:r>
            <a:endParaRPr lang="es-ES" dirty="0">
              <a:latin typeface="Arial" charset="0"/>
            </a:endParaRPr>
          </a:p>
          <a:p>
            <a:pPr algn="l"/>
            <a:r>
              <a:rPr lang="es-ES" b="1" dirty="0">
                <a:latin typeface="Arial" charset="0"/>
              </a:rPr>
              <a:t>- Por cada accidente leve se producen 21,6 jornadas no trabajadas, que aumentan a 84,4  en caso de accidentes graves.</a:t>
            </a:r>
          </a:p>
        </p:txBody>
      </p:sp>
      <p:pic>
        <p:nvPicPr>
          <p:cNvPr id="36869" name="Picture 5" descr="accidente laboral señal"/>
          <p:cNvPicPr>
            <a:picLocks noChangeAspect="1" noChangeArrowheads="1"/>
          </p:cNvPicPr>
          <p:nvPr/>
        </p:nvPicPr>
        <p:blipFill>
          <a:blip r:embed="rId3"/>
          <a:srcRect/>
          <a:stretch>
            <a:fillRect/>
          </a:stretch>
        </p:blipFill>
        <p:spPr bwMode="auto">
          <a:xfrm>
            <a:off x="2484438" y="3860800"/>
            <a:ext cx="3600450" cy="2627313"/>
          </a:xfrm>
          <a:prstGeom prst="rect">
            <a:avLst/>
          </a:prstGeo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8" name="Rectangle 6"/>
          <p:cNvSpPr>
            <a:spLocks noChangeArrowheads="1"/>
          </p:cNvSpPr>
          <p:nvPr/>
        </p:nvSpPr>
        <p:spPr bwMode="auto">
          <a:xfrm>
            <a:off x="323850" y="-12700"/>
            <a:ext cx="8497888" cy="2123658"/>
          </a:xfrm>
          <a:prstGeom prst="rect">
            <a:avLst/>
          </a:prstGeom>
          <a:noFill/>
          <a:ln w="9525">
            <a:noFill/>
            <a:miter lim="800000"/>
            <a:headEnd/>
            <a:tailEnd/>
          </a:ln>
          <a:effectLst/>
        </p:spPr>
        <p:txBody>
          <a:bodyPr anchor="ctr">
            <a:spAutoFit/>
          </a:bodyPr>
          <a:lstStyle/>
          <a:p>
            <a:pPr algn="just">
              <a:tabLst>
                <a:tab pos="1371600" algn="l"/>
              </a:tabLst>
            </a:pPr>
            <a:r>
              <a:rPr lang="es-ES" sz="1800" b="1" dirty="0">
                <a:solidFill>
                  <a:srgbClr val="FFFF00"/>
                </a:solidFill>
              </a:rPr>
              <a:t>INSTRUCCIÓN NÚM</a:t>
            </a:r>
            <a:r>
              <a:rPr lang="es-ES" sz="2400" b="1" dirty="0">
                <a:solidFill>
                  <a:srgbClr val="FFFF00"/>
                </a:solidFill>
              </a:rPr>
              <a:t>. 1/2007 </a:t>
            </a:r>
            <a:r>
              <a:rPr lang="es-ES" sz="1800" b="1" dirty="0">
                <a:solidFill>
                  <a:srgbClr val="FFFF00"/>
                </a:solidFill>
              </a:rPr>
              <a:t>SOBRE PROFUNDIZACIÓN EN LAS RELACIONES ENTRE LA INSPECCIÓN DE TRABAJO Y SEGURIDAD SOCIAL Y LA FISCALÍA</a:t>
            </a:r>
            <a:endParaRPr lang="es-ES" sz="1800" dirty="0">
              <a:solidFill>
                <a:srgbClr val="FFFF00"/>
              </a:solidFill>
            </a:endParaRPr>
          </a:p>
          <a:p>
            <a:pPr algn="just">
              <a:tabLst>
                <a:tab pos="1371600" algn="l"/>
              </a:tabLst>
            </a:pPr>
            <a:endParaRPr lang="es-ES" sz="1800" b="1" dirty="0">
              <a:solidFill>
                <a:srgbClr val="FF0000"/>
              </a:solidFill>
            </a:endParaRPr>
          </a:p>
          <a:p>
            <a:pPr algn="just">
              <a:tabLst>
                <a:tab pos="1371600" algn="l"/>
              </a:tabLst>
            </a:pPr>
            <a:r>
              <a:rPr lang="es-ES" sz="1800" b="1" dirty="0"/>
              <a:t>Supuestos de remisión de actuaciones de la Inspección de Trabajo y Seguridad Social al Ministerio Fiscal</a:t>
            </a:r>
            <a:endParaRPr lang="es-ES" sz="1800" dirty="0"/>
          </a:p>
          <a:p>
            <a:pPr algn="ctr" eaLnBrk="0" hangingPunct="0">
              <a:tabLst>
                <a:tab pos="1371600" algn="l"/>
              </a:tabLst>
            </a:pPr>
            <a:endParaRPr lang="es-ES" sz="1800" dirty="0">
              <a:latin typeface="Arial" charset="0"/>
            </a:endParaRPr>
          </a:p>
        </p:txBody>
      </p:sp>
      <p:sp>
        <p:nvSpPr>
          <p:cNvPr id="100359" name="Rectangle 7"/>
          <p:cNvSpPr>
            <a:spLocks noChangeArrowheads="1"/>
          </p:cNvSpPr>
          <p:nvPr/>
        </p:nvSpPr>
        <p:spPr bwMode="auto">
          <a:xfrm>
            <a:off x="-180975" y="1989138"/>
            <a:ext cx="8591550" cy="641350"/>
          </a:xfrm>
          <a:prstGeom prst="rect">
            <a:avLst/>
          </a:prstGeom>
          <a:noFill/>
          <a:ln w="9525">
            <a:noFill/>
            <a:miter lim="800000"/>
            <a:headEnd/>
            <a:tailEnd/>
          </a:ln>
          <a:effectLst/>
        </p:spPr>
        <p:txBody>
          <a:bodyPr anchor="ctr">
            <a:spAutoFit/>
          </a:bodyPr>
          <a:lstStyle/>
          <a:p>
            <a:pPr lvl="1" algn="just">
              <a:buFontTx/>
              <a:buAutoNum type="alphaLcParenR"/>
              <a:tabLst>
                <a:tab pos="1333500" algn="l"/>
                <a:tab pos="1371600" algn="l"/>
              </a:tabLst>
            </a:pPr>
            <a:r>
              <a:rPr lang="es-ES" sz="1800"/>
              <a:t>Infracciones administrativas tipificadas y calificadas, como muy graves.</a:t>
            </a:r>
          </a:p>
        </p:txBody>
      </p:sp>
      <p:sp>
        <p:nvSpPr>
          <p:cNvPr id="100362" name="Rectangle 10"/>
          <p:cNvSpPr>
            <a:spLocks noChangeArrowheads="1"/>
          </p:cNvSpPr>
          <p:nvPr/>
        </p:nvSpPr>
        <p:spPr bwMode="auto">
          <a:xfrm>
            <a:off x="-180975" y="2781300"/>
            <a:ext cx="7848600" cy="1739900"/>
          </a:xfrm>
          <a:prstGeom prst="rect">
            <a:avLst/>
          </a:prstGeom>
          <a:noFill/>
          <a:ln w="9525">
            <a:noFill/>
            <a:miter lim="800000"/>
            <a:headEnd/>
            <a:tailEnd/>
          </a:ln>
          <a:effectLst/>
        </p:spPr>
        <p:txBody>
          <a:bodyPr anchor="ctr">
            <a:spAutoFit/>
          </a:bodyPr>
          <a:lstStyle/>
          <a:p>
            <a:pPr lvl="1" algn="just">
              <a:tabLst>
                <a:tab pos="1371600" algn="l"/>
              </a:tabLst>
            </a:pPr>
            <a:r>
              <a:rPr lang="es-ES" sz="1800"/>
              <a:t>b) Infracciones  graves, siempre que se aprecie un incumplimiento reiterado por parte del empresario de los requerimientos previos  o se infiera de éstos una inobservancia general y sistemática de la normativa de prevención de riesgos laborales.</a:t>
            </a:r>
          </a:p>
          <a:p>
            <a:pPr algn="l" eaLnBrk="0" hangingPunct="0">
              <a:tabLst>
                <a:tab pos="1371600" algn="l"/>
              </a:tabLst>
            </a:pPr>
            <a:endParaRPr lang="es-ES" sz="1800">
              <a:latin typeface="Arial" charset="0"/>
            </a:endParaRPr>
          </a:p>
        </p:txBody>
      </p:sp>
      <p:sp>
        <p:nvSpPr>
          <p:cNvPr id="100363" name="Rectangle 11"/>
          <p:cNvSpPr>
            <a:spLocks noChangeArrowheads="1"/>
          </p:cNvSpPr>
          <p:nvPr/>
        </p:nvSpPr>
        <p:spPr bwMode="auto">
          <a:xfrm>
            <a:off x="-180975" y="4365625"/>
            <a:ext cx="8712200" cy="1465263"/>
          </a:xfrm>
          <a:prstGeom prst="rect">
            <a:avLst/>
          </a:prstGeom>
          <a:noFill/>
          <a:ln w="9525">
            <a:noFill/>
            <a:miter lim="800000"/>
            <a:headEnd/>
            <a:tailEnd/>
          </a:ln>
          <a:effectLst/>
        </p:spPr>
        <p:txBody>
          <a:bodyPr anchor="ctr">
            <a:spAutoFit/>
          </a:bodyPr>
          <a:lstStyle/>
          <a:p>
            <a:pPr lvl="1" algn="just">
              <a:tabLst>
                <a:tab pos="1371600" algn="l"/>
              </a:tabLst>
            </a:pPr>
            <a:r>
              <a:rPr lang="es-ES" sz="1800"/>
              <a:t>c) Infracciones graves con inobservancia de las propuestas realizadas por los servicios de prevención, los delegados de prevención o el comité de seguridad y salud de la empresa para la corrección de las deficiencias legales existentes (art. 39.3.g del TRLISOS)</a:t>
            </a:r>
          </a:p>
          <a:p>
            <a:pPr algn="l" eaLnBrk="0" hangingPunct="0">
              <a:tabLst>
                <a:tab pos="1371600" algn="l"/>
              </a:tabLst>
            </a:pPr>
            <a:endParaRPr lang="es-ES" sz="1800">
              <a:latin typeface="Arial" charset="0"/>
            </a:endParaRPr>
          </a:p>
        </p:txBody>
      </p:sp>
      <p:sp>
        <p:nvSpPr>
          <p:cNvPr id="100364" name="Rectangle 12"/>
          <p:cNvSpPr>
            <a:spLocks noChangeArrowheads="1"/>
          </p:cNvSpPr>
          <p:nvPr/>
        </p:nvSpPr>
        <p:spPr bwMode="auto">
          <a:xfrm>
            <a:off x="-180975" y="5667375"/>
            <a:ext cx="8424863" cy="1190625"/>
          </a:xfrm>
          <a:prstGeom prst="rect">
            <a:avLst/>
          </a:prstGeom>
          <a:noFill/>
          <a:ln w="9525">
            <a:noFill/>
            <a:miter lim="800000"/>
            <a:headEnd/>
            <a:tailEnd/>
          </a:ln>
          <a:effectLst/>
        </p:spPr>
        <p:txBody>
          <a:bodyPr>
            <a:spAutoFit/>
          </a:bodyPr>
          <a:lstStyle/>
          <a:p>
            <a:pPr lvl="1" algn="just"/>
            <a:r>
              <a:rPr lang="es-ES" sz="1800"/>
              <a:t>d) Las  infracciones  que afecten a  menores,  la maternidad y de los trabajadores especialmente sensibles, siempre que, en este último caso, de ello se derive un riesgo grave e inminente para la seguridad y salud de los mismos, (art. 13.2 y 4 del TRLISOS).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5" name="Rectangle 5"/>
          <p:cNvSpPr>
            <a:spLocks noChangeArrowheads="1"/>
          </p:cNvSpPr>
          <p:nvPr/>
        </p:nvSpPr>
        <p:spPr bwMode="auto">
          <a:xfrm>
            <a:off x="0" y="188913"/>
            <a:ext cx="8785225" cy="1770062"/>
          </a:xfrm>
          <a:prstGeom prst="rect">
            <a:avLst/>
          </a:prstGeom>
          <a:noFill/>
          <a:ln w="9525">
            <a:noFill/>
            <a:miter lim="800000"/>
            <a:headEnd/>
            <a:tailEnd/>
          </a:ln>
          <a:effectLst/>
        </p:spPr>
        <p:txBody>
          <a:bodyPr anchor="ctr">
            <a:spAutoFit/>
          </a:bodyPr>
          <a:lstStyle/>
          <a:p>
            <a:pPr lvl="1" algn="just">
              <a:tabLst>
                <a:tab pos="1371600" algn="l"/>
              </a:tabLst>
            </a:pPr>
            <a:r>
              <a:rPr lang="es-ES"/>
              <a:t>e</a:t>
            </a:r>
            <a:r>
              <a:rPr lang="es-ES" sz="1800"/>
              <a:t>) paralización de trabajos o tareas, siempre que afecten a vicios o defectos de índole estructural o que, por su naturaleza, no sean inmediata o fácilmente subsanables. o  incumplimiento de la orden de paralización de trabajos al haberse apreciado una situación de riesgo grave e inminente para la seguridad y la salud de los trabajadores.</a:t>
            </a:r>
          </a:p>
          <a:p>
            <a:pPr algn="l" eaLnBrk="0" hangingPunct="0">
              <a:tabLst>
                <a:tab pos="1371600" algn="l"/>
              </a:tabLst>
            </a:pPr>
            <a:endParaRPr lang="es-ES" sz="1800">
              <a:latin typeface="Arial" charset="0"/>
            </a:endParaRPr>
          </a:p>
        </p:txBody>
      </p:sp>
      <p:sp>
        <p:nvSpPr>
          <p:cNvPr id="102406" name="Rectangle 6"/>
          <p:cNvSpPr>
            <a:spLocks noChangeArrowheads="1"/>
          </p:cNvSpPr>
          <p:nvPr/>
        </p:nvSpPr>
        <p:spPr bwMode="auto">
          <a:xfrm>
            <a:off x="0" y="1989138"/>
            <a:ext cx="8675688" cy="915987"/>
          </a:xfrm>
          <a:prstGeom prst="rect">
            <a:avLst/>
          </a:prstGeom>
          <a:noFill/>
          <a:ln w="9525">
            <a:noFill/>
            <a:miter lim="800000"/>
            <a:headEnd/>
            <a:tailEnd/>
          </a:ln>
          <a:effectLst/>
        </p:spPr>
        <p:txBody>
          <a:bodyPr anchor="ctr">
            <a:spAutoFit/>
          </a:bodyPr>
          <a:lstStyle/>
          <a:p>
            <a:pPr lvl="1" algn="just">
              <a:tabLst>
                <a:tab pos="647700" algn="l"/>
                <a:tab pos="1371600" algn="l"/>
              </a:tabLst>
            </a:pPr>
            <a:r>
              <a:rPr lang="es-ES" sz="1800"/>
              <a:t>f) accidentes de trabajo mortales, salvo los accidentes de trabajo “in itinere” y los derivados de patologías no traumáticas, tales como infartos o derrames cerebrales.</a:t>
            </a:r>
          </a:p>
        </p:txBody>
      </p:sp>
      <p:sp>
        <p:nvSpPr>
          <p:cNvPr id="102407" name="Rectangle 7"/>
          <p:cNvSpPr>
            <a:spLocks noChangeArrowheads="1"/>
          </p:cNvSpPr>
          <p:nvPr/>
        </p:nvSpPr>
        <p:spPr bwMode="auto">
          <a:xfrm>
            <a:off x="0" y="3033713"/>
            <a:ext cx="8820150" cy="2014537"/>
          </a:xfrm>
          <a:prstGeom prst="rect">
            <a:avLst/>
          </a:prstGeom>
          <a:noFill/>
          <a:ln w="9525">
            <a:noFill/>
            <a:miter lim="800000"/>
            <a:headEnd/>
            <a:tailEnd/>
          </a:ln>
          <a:effectLst/>
        </p:spPr>
        <p:txBody>
          <a:bodyPr anchor="ctr">
            <a:spAutoFit/>
          </a:bodyPr>
          <a:lstStyle/>
          <a:p>
            <a:pPr lvl="1" algn="just">
              <a:tabLst>
                <a:tab pos="1371600" algn="l"/>
              </a:tabLst>
            </a:pPr>
            <a:r>
              <a:rPr lang="es-ES" sz="1800"/>
              <a:t>g) accidente de trabajo que previsiblemente, puedan originar al trabajador accidentado secuelas motivadoras de una declaración de incapacidad permanente, total o absoluta, o haya generado lesiones, mutilaciones o deformidades de carácter definitivo, aunque no sean invalidantes, siempre que las pérdidas anatómicas o funcionales sean graves.</a:t>
            </a:r>
          </a:p>
          <a:p>
            <a:pPr algn="l" eaLnBrk="0" hangingPunct="0">
              <a:tabLst>
                <a:tab pos="1371600" algn="l"/>
              </a:tabLst>
            </a:pPr>
            <a:endParaRPr lang="es-ES" sz="1800">
              <a:latin typeface="Arial" charset="0"/>
            </a:endParaRPr>
          </a:p>
        </p:txBody>
      </p:sp>
      <p:sp>
        <p:nvSpPr>
          <p:cNvPr id="102408" name="Rectangle 8"/>
          <p:cNvSpPr>
            <a:spLocks noChangeArrowheads="1"/>
          </p:cNvSpPr>
          <p:nvPr/>
        </p:nvSpPr>
        <p:spPr bwMode="auto">
          <a:xfrm>
            <a:off x="0" y="4941888"/>
            <a:ext cx="8940800" cy="915987"/>
          </a:xfrm>
          <a:prstGeom prst="rect">
            <a:avLst/>
          </a:prstGeom>
          <a:noFill/>
          <a:ln w="9525">
            <a:noFill/>
            <a:miter lim="800000"/>
            <a:headEnd/>
            <a:tailEnd/>
          </a:ln>
          <a:effectLst/>
        </p:spPr>
        <p:txBody>
          <a:bodyPr anchor="ctr">
            <a:spAutoFit/>
          </a:bodyPr>
          <a:lstStyle/>
          <a:p>
            <a:pPr lvl="1" algn="l">
              <a:tabLst>
                <a:tab pos="1371600" algn="l"/>
              </a:tabLst>
            </a:pPr>
            <a:r>
              <a:rPr lang="es-ES" sz="1800"/>
              <a:t>h) Las actas solicitados por la Fiscalía o por el Órgano Judicial competente.</a:t>
            </a:r>
          </a:p>
          <a:p>
            <a:pPr algn="l" eaLnBrk="0" hangingPunct="0">
              <a:tabLst>
                <a:tab pos="1371600" algn="l"/>
              </a:tabLst>
            </a:pPr>
            <a:endParaRPr lang="es-ES" sz="1800">
              <a:latin typeface="Arial" charset="0"/>
            </a:endParaRPr>
          </a:p>
        </p:txBody>
      </p:sp>
      <p:sp>
        <p:nvSpPr>
          <p:cNvPr id="102409" name="Rectangle 9"/>
          <p:cNvSpPr>
            <a:spLocks noChangeArrowheads="1"/>
          </p:cNvSpPr>
          <p:nvPr/>
        </p:nvSpPr>
        <p:spPr bwMode="auto">
          <a:xfrm>
            <a:off x="0" y="5734050"/>
            <a:ext cx="8893175" cy="915988"/>
          </a:xfrm>
          <a:prstGeom prst="rect">
            <a:avLst/>
          </a:prstGeom>
          <a:noFill/>
          <a:ln w="9525">
            <a:noFill/>
            <a:miter lim="800000"/>
            <a:headEnd/>
            <a:tailEnd/>
          </a:ln>
          <a:effectLst/>
        </p:spPr>
        <p:txBody>
          <a:bodyPr anchor="ctr">
            <a:spAutoFit/>
          </a:bodyPr>
          <a:lstStyle/>
          <a:p>
            <a:pPr lvl="1" algn="l">
              <a:tabLst>
                <a:tab pos="647700" algn="l"/>
                <a:tab pos="1371600" algn="l"/>
              </a:tabLst>
            </a:pPr>
            <a:r>
              <a:rPr lang="es-ES_tradnl" sz="1800"/>
              <a:t>i) Aquellas otras actas que a juicio del Jefe de la Inspección , se pudiera derivar la existencia de un ilícito penal.</a:t>
            </a:r>
            <a:endParaRPr lang="es-ES" sz="1800"/>
          </a:p>
          <a:p>
            <a:pPr algn="l" eaLnBrk="0" hangingPunct="0">
              <a:tabLst>
                <a:tab pos="647700" algn="l"/>
                <a:tab pos="1371600" algn="l"/>
              </a:tabLst>
            </a:pPr>
            <a:endParaRPr lang="es-ES" sz="1800">
              <a:latin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noChangeArrowheads="1"/>
          </p:cNvSpPr>
          <p:nvPr>
            <p:ph idx="1"/>
          </p:nvPr>
        </p:nvSpPr>
        <p:spPr>
          <a:xfrm>
            <a:off x="457200" y="260350"/>
            <a:ext cx="8229600" cy="5870575"/>
          </a:xfrm>
        </p:spPr>
        <p:txBody>
          <a:bodyPr>
            <a:normAutofit lnSpcReduction="10000"/>
          </a:bodyPr>
          <a:lstStyle/>
          <a:p>
            <a:pPr algn="ctr">
              <a:lnSpc>
                <a:spcPct val="80000"/>
              </a:lnSpc>
              <a:buFont typeface="Wingdings" pitchFamily="2" charset="2"/>
              <a:buNone/>
            </a:pPr>
            <a:r>
              <a:rPr lang="es-ES" sz="2400" b="1" i="1" dirty="0">
                <a:solidFill>
                  <a:srgbClr val="FFFF00"/>
                </a:solidFill>
              </a:rPr>
              <a:t>CÓDIGO  PENAL</a:t>
            </a:r>
            <a:endParaRPr lang="es-ES" sz="2400" dirty="0">
              <a:solidFill>
                <a:srgbClr val="FFFF00"/>
              </a:solidFill>
            </a:endParaRPr>
          </a:p>
          <a:p>
            <a:pPr algn="ctr">
              <a:lnSpc>
                <a:spcPct val="80000"/>
              </a:lnSpc>
              <a:buFont typeface="Wingdings" pitchFamily="2" charset="2"/>
              <a:buNone/>
            </a:pPr>
            <a:r>
              <a:rPr lang="es-ES" sz="2400" dirty="0">
                <a:solidFill>
                  <a:srgbClr val="FFFF00"/>
                </a:solidFill>
              </a:rPr>
              <a:t>Art 316 CP</a:t>
            </a:r>
          </a:p>
          <a:p>
            <a:pPr algn="ctr">
              <a:lnSpc>
                <a:spcPct val="80000"/>
              </a:lnSpc>
              <a:buFont typeface="Wingdings" pitchFamily="2" charset="2"/>
              <a:buNone/>
            </a:pPr>
            <a:endParaRPr lang="es-ES" sz="2000" dirty="0">
              <a:solidFill>
                <a:srgbClr val="FF0000"/>
              </a:solidFill>
            </a:endParaRPr>
          </a:p>
          <a:p>
            <a:pPr algn="just">
              <a:lnSpc>
                <a:spcPct val="80000"/>
              </a:lnSpc>
              <a:buFont typeface="Wingdings" pitchFamily="2" charset="2"/>
              <a:buNone/>
            </a:pPr>
            <a:r>
              <a:rPr lang="es-ES" sz="2000" dirty="0"/>
              <a:t> </a:t>
            </a:r>
            <a:r>
              <a:rPr lang="es-ES" sz="2400" b="1" dirty="0">
                <a:latin typeface="Times New Roman" pitchFamily="18" charset="0"/>
                <a:cs typeface="Times New Roman" pitchFamily="18" charset="0"/>
              </a:rPr>
              <a:t>“Los que con </a:t>
            </a:r>
            <a:r>
              <a:rPr lang="es-ES" sz="2400" b="1" u="sng" dirty="0">
                <a:latin typeface="Times New Roman" pitchFamily="18" charset="0"/>
                <a:cs typeface="Times New Roman" pitchFamily="18" charset="0"/>
              </a:rPr>
              <a:t>infracción de las normas</a:t>
            </a:r>
            <a:r>
              <a:rPr lang="es-ES" sz="2400" b="1" dirty="0">
                <a:latin typeface="Times New Roman" pitchFamily="18" charset="0"/>
                <a:cs typeface="Times New Roman" pitchFamily="18" charset="0"/>
              </a:rPr>
              <a:t> de prevención de riesgos laborales y </a:t>
            </a:r>
            <a:r>
              <a:rPr lang="es-ES" sz="2400" b="1" dirty="0">
                <a:solidFill>
                  <a:srgbClr val="FFFF00"/>
                </a:solidFill>
                <a:latin typeface="Times New Roman" pitchFamily="18" charset="0"/>
                <a:cs typeface="Times New Roman" pitchFamily="18" charset="0"/>
              </a:rPr>
              <a:t>estando legalmente obligados</a:t>
            </a:r>
            <a:r>
              <a:rPr lang="es-ES" sz="2400" b="1" dirty="0">
                <a:latin typeface="Times New Roman" pitchFamily="18" charset="0"/>
                <a:cs typeface="Times New Roman" pitchFamily="18" charset="0"/>
              </a:rPr>
              <a:t>, </a:t>
            </a:r>
            <a:r>
              <a:rPr lang="es-ES" sz="2400" b="1" u="sng" dirty="0">
                <a:latin typeface="Times New Roman" pitchFamily="18" charset="0"/>
                <a:cs typeface="Times New Roman" pitchFamily="18" charset="0"/>
              </a:rPr>
              <a:t>no</a:t>
            </a:r>
            <a:r>
              <a:rPr lang="es-ES" sz="2400" b="1" dirty="0">
                <a:latin typeface="Times New Roman" pitchFamily="18" charset="0"/>
                <a:cs typeface="Times New Roman" pitchFamily="18" charset="0"/>
              </a:rPr>
              <a:t> </a:t>
            </a:r>
            <a:r>
              <a:rPr lang="es-ES" sz="2400" b="1" u="sng" dirty="0">
                <a:latin typeface="Times New Roman" pitchFamily="18" charset="0"/>
                <a:cs typeface="Times New Roman" pitchFamily="18" charset="0"/>
              </a:rPr>
              <a:t>faciliten</a:t>
            </a:r>
            <a:r>
              <a:rPr lang="es-ES" sz="2400" b="1" dirty="0">
                <a:latin typeface="Times New Roman" pitchFamily="18" charset="0"/>
                <a:cs typeface="Times New Roman" pitchFamily="18" charset="0"/>
              </a:rPr>
              <a:t> los medios necesarios para que los trabajadores desempeñen su actividad con las medidas de seguridad e higiene adecuadas, de forma que pongan así en </a:t>
            </a:r>
            <a:r>
              <a:rPr lang="es-ES" sz="2400" b="1" u="sng" dirty="0">
                <a:solidFill>
                  <a:srgbClr val="FFFF00"/>
                </a:solidFill>
                <a:latin typeface="Times New Roman" pitchFamily="18" charset="0"/>
                <a:cs typeface="Times New Roman" pitchFamily="18" charset="0"/>
              </a:rPr>
              <a:t>peligro</a:t>
            </a:r>
            <a:r>
              <a:rPr lang="es-ES" sz="2400" b="1" u="sng" dirty="0">
                <a:latin typeface="Times New Roman" pitchFamily="18" charset="0"/>
                <a:cs typeface="Times New Roman" pitchFamily="18" charset="0"/>
              </a:rPr>
              <a:t> </a:t>
            </a:r>
            <a:r>
              <a:rPr lang="es-ES" sz="2400" b="1" u="sng" dirty="0">
                <a:solidFill>
                  <a:srgbClr val="FFFF00"/>
                </a:solidFill>
                <a:latin typeface="Times New Roman" pitchFamily="18" charset="0"/>
                <a:cs typeface="Times New Roman" pitchFamily="18" charset="0"/>
              </a:rPr>
              <a:t>grave</a:t>
            </a:r>
            <a:r>
              <a:rPr lang="es-ES" sz="2400" b="1" dirty="0">
                <a:solidFill>
                  <a:srgbClr val="FFFF00"/>
                </a:solidFill>
                <a:latin typeface="Times New Roman" pitchFamily="18" charset="0"/>
                <a:cs typeface="Times New Roman" pitchFamily="18" charset="0"/>
              </a:rPr>
              <a:t> su vida, salud o integridad física</a:t>
            </a:r>
            <a:r>
              <a:rPr lang="es-ES" sz="2400" b="1" dirty="0">
                <a:latin typeface="Times New Roman" pitchFamily="18" charset="0"/>
                <a:cs typeface="Times New Roman" pitchFamily="18" charset="0"/>
              </a:rPr>
              <a:t>, serán castigados con las penas de prisión de seis meses a tres años y multa de seis a doce meses”.</a:t>
            </a:r>
          </a:p>
          <a:p>
            <a:pPr algn="just">
              <a:lnSpc>
                <a:spcPct val="80000"/>
              </a:lnSpc>
              <a:buFont typeface="Wingdings" pitchFamily="2" charset="2"/>
              <a:buNone/>
            </a:pPr>
            <a:endParaRPr lang="es-ES" sz="2400" b="1" dirty="0">
              <a:latin typeface="Times New Roman" pitchFamily="18" charset="0"/>
              <a:cs typeface="Times New Roman" pitchFamily="18" charset="0"/>
            </a:endParaRPr>
          </a:p>
          <a:p>
            <a:pPr algn="ctr">
              <a:lnSpc>
                <a:spcPct val="80000"/>
              </a:lnSpc>
              <a:buFont typeface="Wingdings" pitchFamily="2" charset="2"/>
              <a:buNone/>
            </a:pPr>
            <a:r>
              <a:rPr lang="es-ES" sz="2400" b="1" dirty="0">
                <a:solidFill>
                  <a:srgbClr val="FFFF00"/>
                </a:solidFill>
              </a:rPr>
              <a:t>Antiguo artículo 348 bis a)</a:t>
            </a:r>
          </a:p>
          <a:p>
            <a:pPr algn="just">
              <a:lnSpc>
                <a:spcPct val="80000"/>
              </a:lnSpc>
              <a:buFont typeface="Wingdings" pitchFamily="2" charset="2"/>
              <a:buNone/>
            </a:pPr>
            <a:endParaRPr lang="es-ES" sz="2000" b="1" dirty="0">
              <a:solidFill>
                <a:srgbClr val="FF0000"/>
              </a:solidFill>
            </a:endParaRPr>
          </a:p>
          <a:p>
            <a:pPr algn="just">
              <a:lnSpc>
                <a:spcPct val="80000"/>
              </a:lnSpc>
              <a:buFont typeface="Wingdings" pitchFamily="2" charset="2"/>
              <a:buNone/>
            </a:pPr>
            <a:r>
              <a:rPr lang="es-ES" sz="2000" dirty="0"/>
              <a:t>“</a:t>
            </a:r>
            <a:r>
              <a:rPr lang="es-ES" sz="2400" b="1" dirty="0">
                <a:latin typeface="Times New Roman" pitchFamily="18" charset="0"/>
                <a:cs typeface="Times New Roman" pitchFamily="18" charset="0"/>
              </a:rPr>
              <a:t>Los que, estando legalmente obligados, no </a:t>
            </a:r>
            <a:r>
              <a:rPr lang="es-ES" sz="2400" b="1" u="sng" dirty="0">
                <a:latin typeface="Times New Roman" pitchFamily="18" charset="0"/>
                <a:cs typeface="Times New Roman" pitchFamily="18" charset="0"/>
              </a:rPr>
              <a:t>exijan o faciliten</a:t>
            </a:r>
            <a:r>
              <a:rPr lang="es-ES" sz="2400" b="1" dirty="0">
                <a:latin typeface="Times New Roman" pitchFamily="18" charset="0"/>
                <a:cs typeface="Times New Roman" pitchFamily="18" charset="0"/>
              </a:rPr>
              <a:t> los medios o </a:t>
            </a:r>
            <a:r>
              <a:rPr lang="es-ES" sz="2400" b="1" u="sng" dirty="0">
                <a:latin typeface="Times New Roman" pitchFamily="18" charset="0"/>
                <a:cs typeface="Times New Roman" pitchFamily="18" charset="0"/>
              </a:rPr>
              <a:t>procuren</a:t>
            </a:r>
            <a:r>
              <a:rPr lang="es-ES" sz="2400" b="1" dirty="0">
                <a:latin typeface="Times New Roman" pitchFamily="18" charset="0"/>
                <a:cs typeface="Times New Roman" pitchFamily="18" charset="0"/>
              </a:rPr>
              <a:t> las condiciones para que los trabajadores desempeñen una actividad con las medidas de seguridad e higiene exigibles, </a:t>
            </a:r>
            <a:r>
              <a:rPr lang="es-ES" sz="2400" b="1" dirty="0">
                <a:solidFill>
                  <a:srgbClr val="FFFF00"/>
                </a:solidFill>
                <a:latin typeface="Times New Roman" pitchFamily="18" charset="0"/>
                <a:cs typeface="Times New Roman" pitchFamily="18" charset="0"/>
              </a:rPr>
              <a:t>con </a:t>
            </a:r>
            <a:r>
              <a:rPr lang="es-ES" sz="2400" b="1" u="sng" dirty="0">
                <a:solidFill>
                  <a:srgbClr val="FFFF00"/>
                </a:solidFill>
                <a:latin typeface="Times New Roman" pitchFamily="18" charset="0"/>
                <a:cs typeface="Times New Roman" pitchFamily="18" charset="0"/>
              </a:rPr>
              <a:t>infracción grave</a:t>
            </a:r>
            <a:r>
              <a:rPr lang="es-ES" sz="2400" b="1" dirty="0">
                <a:solidFill>
                  <a:srgbClr val="FFFF00"/>
                </a:solidFill>
                <a:latin typeface="Times New Roman" pitchFamily="18" charset="0"/>
                <a:cs typeface="Times New Roman" pitchFamily="18" charset="0"/>
              </a:rPr>
              <a:t> de las </a:t>
            </a:r>
            <a:r>
              <a:rPr lang="es-ES" sz="2400" b="1" u="sng" dirty="0">
                <a:solidFill>
                  <a:srgbClr val="FFFF00"/>
                </a:solidFill>
                <a:latin typeface="Times New Roman" pitchFamily="18" charset="0"/>
                <a:cs typeface="Times New Roman" pitchFamily="18" charset="0"/>
              </a:rPr>
              <a:t>normas reglamentarias</a:t>
            </a:r>
            <a:r>
              <a:rPr lang="es-ES" sz="2400" b="1" dirty="0">
                <a:latin typeface="Times New Roman" pitchFamily="18" charset="0"/>
                <a:cs typeface="Times New Roman" pitchFamily="18" charset="0"/>
              </a:rPr>
              <a:t> y poniendo en </a:t>
            </a:r>
            <a:r>
              <a:rPr lang="es-ES" sz="2400" b="1" u="sng" dirty="0">
                <a:latin typeface="Times New Roman" pitchFamily="18" charset="0"/>
                <a:cs typeface="Times New Roman" pitchFamily="18" charset="0"/>
              </a:rPr>
              <a:t>peligro</a:t>
            </a:r>
            <a:r>
              <a:rPr lang="es-ES" sz="2400" b="1" dirty="0">
                <a:latin typeface="Times New Roman" pitchFamily="18" charset="0"/>
                <a:cs typeface="Times New Roman" pitchFamily="18" charset="0"/>
              </a:rPr>
              <a:t> su vida o integridad física”.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noChangeArrowheads="1"/>
          </p:cNvSpPr>
          <p:nvPr>
            <p:ph idx="1"/>
          </p:nvPr>
        </p:nvSpPr>
        <p:spPr>
          <a:xfrm>
            <a:off x="468313" y="214290"/>
            <a:ext cx="8229600" cy="6643710"/>
          </a:xfrm>
        </p:spPr>
        <p:txBody>
          <a:bodyPr>
            <a:normAutofit fontScale="70000" lnSpcReduction="20000"/>
          </a:bodyPr>
          <a:lstStyle/>
          <a:p>
            <a:pPr algn="ctr">
              <a:lnSpc>
                <a:spcPct val="80000"/>
              </a:lnSpc>
              <a:buFont typeface="Wingdings" pitchFamily="2" charset="2"/>
              <a:buNone/>
            </a:pPr>
            <a:r>
              <a:rPr lang="es-ES" sz="4500" b="1" i="1" dirty="0">
                <a:solidFill>
                  <a:srgbClr val="FFFF00"/>
                </a:solidFill>
                <a:latin typeface="Times New Roman" pitchFamily="18" charset="0"/>
                <a:cs typeface="Times New Roman" pitchFamily="18" charset="0"/>
              </a:rPr>
              <a:t>NORMA PENAL EN BLANCO</a:t>
            </a:r>
          </a:p>
          <a:p>
            <a:pPr algn="ctr">
              <a:lnSpc>
                <a:spcPct val="80000"/>
              </a:lnSpc>
              <a:buFont typeface="Wingdings" pitchFamily="2" charset="2"/>
              <a:buNone/>
            </a:pPr>
            <a:endParaRPr lang="es-ES" sz="3100" dirty="0">
              <a:solidFill>
                <a:srgbClr val="FF0000"/>
              </a:solidFill>
              <a:latin typeface="Times New Roman" pitchFamily="18" charset="0"/>
              <a:cs typeface="Times New Roman" pitchFamily="18" charset="0"/>
            </a:endParaRPr>
          </a:p>
          <a:p>
            <a:pPr algn="just">
              <a:lnSpc>
                <a:spcPct val="80000"/>
              </a:lnSpc>
            </a:pPr>
            <a:r>
              <a:rPr lang="es-ES" sz="3400" b="1" dirty="0">
                <a:latin typeface="Times New Roman" pitchFamily="18" charset="0"/>
                <a:cs typeface="Times New Roman" pitchFamily="18" charset="0"/>
              </a:rPr>
              <a:t>La remisión expresa que hace el art. 316 CP a la “infracción de las normas de prevención de riesgos laborales” y a los que “estando legalmente obligados” determina claramente que se tratan de tipos penales en </a:t>
            </a:r>
            <a:r>
              <a:rPr lang="es-ES" sz="3400" b="1" u="sng" dirty="0" smtClean="0">
                <a:latin typeface="Times New Roman" pitchFamily="18" charset="0"/>
                <a:cs typeface="Times New Roman" pitchFamily="18" charset="0"/>
              </a:rPr>
              <a:t>blanco</a:t>
            </a:r>
          </a:p>
          <a:p>
            <a:pPr algn="just">
              <a:lnSpc>
                <a:spcPct val="80000"/>
              </a:lnSpc>
            </a:pPr>
            <a:endParaRPr lang="es-ES" sz="3400" b="1" dirty="0">
              <a:latin typeface="Times New Roman" pitchFamily="18" charset="0"/>
              <a:cs typeface="Times New Roman" pitchFamily="18" charset="0"/>
            </a:endParaRPr>
          </a:p>
          <a:p>
            <a:pPr algn="just">
              <a:lnSpc>
                <a:spcPct val="80000"/>
              </a:lnSpc>
            </a:pPr>
            <a:r>
              <a:rPr lang="es-ES" sz="3400" b="1" dirty="0">
                <a:latin typeface="Times New Roman" pitchFamily="18" charset="0"/>
                <a:cs typeface="Times New Roman" pitchFamily="18" charset="0"/>
              </a:rPr>
              <a:t>El marco normativo de referencia está encabezado por la </a:t>
            </a:r>
            <a:r>
              <a:rPr lang="es-ES" sz="3400" b="1" dirty="0">
                <a:solidFill>
                  <a:srgbClr val="FFFF00"/>
                </a:solidFill>
                <a:latin typeface="Times New Roman" pitchFamily="18" charset="0"/>
                <a:cs typeface="Times New Roman" pitchFamily="18" charset="0"/>
              </a:rPr>
              <a:t>Ley de Prevención de Riesgos Laborales, Ley 31/95 de 8 de noviembre</a:t>
            </a:r>
            <a:r>
              <a:rPr lang="es-ES" sz="3400" b="1" dirty="0">
                <a:latin typeface="Times New Roman" pitchFamily="18" charset="0"/>
                <a:cs typeface="Times New Roman" pitchFamily="18" charset="0"/>
              </a:rPr>
              <a:t>, pero también –por expresa </a:t>
            </a:r>
            <a:r>
              <a:rPr lang="es-ES" sz="3400" b="1" dirty="0" smtClean="0">
                <a:latin typeface="Times New Roman" pitchFamily="18" charset="0"/>
                <a:cs typeface="Times New Roman" pitchFamily="18" charset="0"/>
              </a:rPr>
              <a:t>remisión</a:t>
            </a:r>
          </a:p>
          <a:p>
            <a:pPr algn="just">
              <a:lnSpc>
                <a:spcPct val="80000"/>
              </a:lnSpc>
            </a:pPr>
            <a:endParaRPr lang="es-ES" sz="3400" b="1" dirty="0">
              <a:latin typeface="Times New Roman" pitchFamily="18" charset="0"/>
              <a:cs typeface="Times New Roman" pitchFamily="18" charset="0"/>
            </a:endParaRPr>
          </a:p>
          <a:p>
            <a:pPr algn="just">
              <a:lnSpc>
                <a:spcPct val="80000"/>
              </a:lnSpc>
            </a:pPr>
            <a:r>
              <a:rPr lang="es-ES" sz="3400" b="1" dirty="0">
                <a:latin typeface="Times New Roman" pitchFamily="18" charset="0"/>
                <a:cs typeface="Times New Roman" pitchFamily="18" charset="0"/>
              </a:rPr>
              <a:t>del art. 1 de esta misma Ley- “a cuantas otras normas, legales o convencionales, contengan prescripciones relativas a la adopción de medidas preventivas en el ámbito laboral”</a:t>
            </a:r>
          </a:p>
          <a:p>
            <a:pPr algn="just">
              <a:lnSpc>
                <a:spcPct val="80000"/>
              </a:lnSpc>
            </a:pPr>
            <a:r>
              <a:rPr lang="es-ES" sz="3400" b="1" dirty="0">
                <a:latin typeface="Times New Roman" pitchFamily="18" charset="0"/>
                <a:cs typeface="Times New Roman" pitchFamily="18" charset="0"/>
              </a:rPr>
              <a:t>Sentencia Tribunal Supremo núm. </a:t>
            </a:r>
            <a:r>
              <a:rPr lang="es-ES" sz="3400" b="1" dirty="0" smtClean="0">
                <a:latin typeface="Times New Roman" pitchFamily="18" charset="0"/>
                <a:cs typeface="Times New Roman" pitchFamily="18" charset="0"/>
              </a:rPr>
              <a:t>1355/2000</a:t>
            </a:r>
          </a:p>
          <a:p>
            <a:pPr algn="just">
              <a:lnSpc>
                <a:spcPct val="80000"/>
              </a:lnSpc>
            </a:pPr>
            <a:endParaRPr lang="es-ES" sz="3400" b="1" dirty="0">
              <a:latin typeface="Times New Roman" pitchFamily="18" charset="0"/>
              <a:cs typeface="Times New Roman" pitchFamily="18" charset="0"/>
            </a:endParaRPr>
          </a:p>
          <a:p>
            <a:pPr algn="just">
              <a:lnSpc>
                <a:spcPct val="80000"/>
              </a:lnSpc>
            </a:pPr>
            <a:r>
              <a:rPr lang="es-ES" sz="3400" b="1" dirty="0">
                <a:latin typeface="Times New Roman" pitchFamily="18" charset="0"/>
                <a:cs typeface="Times New Roman" pitchFamily="18" charset="0"/>
              </a:rPr>
              <a:t>(Sala de lo Penal), de 26 julio,  “</a:t>
            </a:r>
            <a:r>
              <a:rPr lang="es-ES" sz="3400" b="1" i="1" dirty="0">
                <a:latin typeface="Times New Roman" pitchFamily="18" charset="0"/>
                <a:cs typeface="Times New Roman" pitchFamily="18" charset="0"/>
              </a:rPr>
              <a:t>se trata de una norma penal en blanco que se remite genéricamente a «las normas de prevención de riesgos laborales», especialmente, pero no sólo, a la Ley 31/1995, de 8-11, de Prevención de Riesgos Labores, sino a todas las dictadas en la materia con independencia de su rango jerárquico</a:t>
            </a:r>
            <a:r>
              <a:rPr lang="es-ES" sz="3400" b="1" dirty="0">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2" name="Rectangle 6"/>
          <p:cNvSpPr>
            <a:spLocks noGrp="1" noChangeArrowheads="1"/>
          </p:cNvSpPr>
          <p:nvPr>
            <p:ph idx="1"/>
          </p:nvPr>
        </p:nvSpPr>
        <p:spPr>
          <a:xfrm>
            <a:off x="457200" y="214290"/>
            <a:ext cx="8229600" cy="6858048"/>
          </a:xfrm>
        </p:spPr>
        <p:txBody>
          <a:bodyPr>
            <a:normAutofit fontScale="92500" lnSpcReduction="10000"/>
          </a:bodyPr>
          <a:lstStyle/>
          <a:p>
            <a:pPr algn="ctr">
              <a:lnSpc>
                <a:spcPct val="80000"/>
              </a:lnSpc>
              <a:buFont typeface="Wingdings" pitchFamily="2" charset="2"/>
              <a:buNone/>
            </a:pPr>
            <a:r>
              <a:rPr lang="es-ES" sz="2000" b="1" dirty="0">
                <a:solidFill>
                  <a:srgbClr val="FFFF00"/>
                </a:solidFill>
              </a:rPr>
              <a:t>CONDUCTA  TÍPICA</a:t>
            </a:r>
          </a:p>
          <a:p>
            <a:pPr algn="ctr">
              <a:lnSpc>
                <a:spcPct val="80000"/>
              </a:lnSpc>
              <a:buFont typeface="Wingdings" pitchFamily="2" charset="2"/>
              <a:buNone/>
            </a:pPr>
            <a:endParaRPr lang="es-ES" sz="2000" b="1" dirty="0">
              <a:solidFill>
                <a:srgbClr val="FF0000"/>
              </a:solidFill>
            </a:endParaRPr>
          </a:p>
          <a:p>
            <a:pPr algn="just">
              <a:lnSpc>
                <a:spcPct val="80000"/>
              </a:lnSpc>
              <a:buFont typeface="Wingdings" pitchFamily="2" charset="2"/>
              <a:buNone/>
            </a:pPr>
            <a:r>
              <a:rPr lang="es-ES" sz="2000" dirty="0"/>
              <a:t>    </a:t>
            </a:r>
            <a:r>
              <a:rPr lang="es-ES" sz="2400" b="1" dirty="0"/>
              <a:t>El </a:t>
            </a:r>
            <a:r>
              <a:rPr lang="es-ES" sz="2400" b="1" dirty="0">
                <a:solidFill>
                  <a:srgbClr val="FFFF00"/>
                </a:solidFill>
              </a:rPr>
              <a:t>antiguo art 348 bis a) aludía a </a:t>
            </a:r>
            <a:r>
              <a:rPr lang="es-ES" sz="2400" b="1" u="sng" dirty="0">
                <a:solidFill>
                  <a:srgbClr val="FFFF00"/>
                </a:solidFill>
              </a:rPr>
              <a:t>no exigir</a:t>
            </a:r>
            <a:r>
              <a:rPr lang="es-ES" sz="2400" b="1" dirty="0">
                <a:solidFill>
                  <a:srgbClr val="FFFF00"/>
                </a:solidFill>
              </a:rPr>
              <a:t>, </a:t>
            </a:r>
            <a:r>
              <a:rPr lang="es-ES" sz="2400" b="1" u="sng" dirty="0">
                <a:solidFill>
                  <a:srgbClr val="FFFF00"/>
                </a:solidFill>
              </a:rPr>
              <a:t>no</a:t>
            </a:r>
            <a:r>
              <a:rPr lang="es-ES" sz="2400" b="1" dirty="0">
                <a:solidFill>
                  <a:srgbClr val="FFFF00"/>
                </a:solidFill>
              </a:rPr>
              <a:t> </a:t>
            </a:r>
            <a:r>
              <a:rPr lang="es-ES" sz="2400" b="1" u="sng" dirty="0">
                <a:solidFill>
                  <a:srgbClr val="FFFF00"/>
                </a:solidFill>
              </a:rPr>
              <a:t>facilitar </a:t>
            </a:r>
            <a:r>
              <a:rPr lang="es-ES" sz="2400" b="1" dirty="0">
                <a:solidFill>
                  <a:srgbClr val="FFFF00"/>
                </a:solidFill>
              </a:rPr>
              <a:t>o </a:t>
            </a:r>
            <a:r>
              <a:rPr lang="es-ES" sz="2400" b="1" u="sng" dirty="0">
                <a:solidFill>
                  <a:srgbClr val="FFFF00"/>
                </a:solidFill>
              </a:rPr>
              <a:t>no procurar,</a:t>
            </a:r>
            <a:r>
              <a:rPr lang="es-ES" sz="2400" b="1" dirty="0">
                <a:solidFill>
                  <a:srgbClr val="FFFF00"/>
                </a:solidFill>
              </a:rPr>
              <a:t> </a:t>
            </a:r>
            <a:r>
              <a:rPr lang="es-ES" sz="2400" b="1" dirty="0"/>
              <a:t>sin embargo, el vigente art 316 tan sólo hace referencia a </a:t>
            </a:r>
            <a:r>
              <a:rPr lang="es-ES" sz="2400" b="1" u="sng" dirty="0">
                <a:solidFill>
                  <a:srgbClr val="FFFF00"/>
                </a:solidFill>
              </a:rPr>
              <a:t>no facilitar</a:t>
            </a:r>
            <a:r>
              <a:rPr lang="es-ES" sz="2400" b="1" dirty="0">
                <a:solidFill>
                  <a:srgbClr val="FFFF00"/>
                </a:solidFill>
              </a:rPr>
              <a:t>. </a:t>
            </a:r>
            <a:r>
              <a:rPr lang="es-ES" sz="2400" b="1" dirty="0"/>
              <a:t>¿Se ha restringido la conducta típica? ¿Sería atípica la conducta de observar como los medios puestos a disposición de los trabajadores ni se utilizan, ni se instalan, ni se exigen? ¿Sería atípica la conducta de no velar por la efectiva utilización de los medios de seguridad? Las respuestas a todas estas preguntas han de ser </a:t>
            </a:r>
            <a:r>
              <a:rPr lang="es-ES" sz="2400" b="1" u="sng" dirty="0"/>
              <a:t>negativas.</a:t>
            </a:r>
            <a:endParaRPr lang="es-ES" sz="2400" b="1" dirty="0"/>
          </a:p>
          <a:p>
            <a:pPr algn="just">
              <a:lnSpc>
                <a:spcPct val="80000"/>
              </a:lnSpc>
              <a:buFont typeface="Wingdings" pitchFamily="2" charset="2"/>
              <a:buNone/>
            </a:pPr>
            <a:r>
              <a:rPr lang="es-ES" sz="2400" b="1" dirty="0"/>
              <a:t> </a:t>
            </a:r>
          </a:p>
          <a:p>
            <a:pPr algn="just">
              <a:lnSpc>
                <a:spcPct val="80000"/>
              </a:lnSpc>
              <a:buFont typeface="Wingdings" pitchFamily="2" charset="2"/>
              <a:buNone/>
            </a:pPr>
            <a:r>
              <a:rPr lang="es-ES" sz="2400" b="1" dirty="0"/>
              <a:t>    </a:t>
            </a:r>
            <a:r>
              <a:rPr lang="es-ES" sz="2400" b="1" dirty="0">
                <a:solidFill>
                  <a:srgbClr val="FFFF00"/>
                </a:solidFill>
              </a:rPr>
              <a:t>El “verbo” FACILITAR </a:t>
            </a:r>
            <a:r>
              <a:rPr lang="es-ES" sz="2400" b="1" dirty="0"/>
              <a:t>= todas aquellas actividades que posibiliten la eliminación del riesgo que se crea.</a:t>
            </a:r>
          </a:p>
          <a:p>
            <a:pPr algn="just">
              <a:lnSpc>
                <a:spcPct val="80000"/>
              </a:lnSpc>
            </a:pPr>
            <a:endParaRPr lang="es-ES" sz="2400" b="1" u="sng" dirty="0"/>
          </a:p>
          <a:p>
            <a:pPr algn="just">
              <a:lnSpc>
                <a:spcPct val="80000"/>
              </a:lnSpc>
            </a:pPr>
            <a:r>
              <a:rPr lang="es-ES" sz="2400" b="1" u="sng" dirty="0">
                <a:solidFill>
                  <a:srgbClr val="FFFF00"/>
                </a:solidFill>
              </a:rPr>
              <a:t>Sentencia Audiencia Provincial Castellón</a:t>
            </a:r>
            <a:r>
              <a:rPr lang="es-ES" sz="2400" b="1" dirty="0">
                <a:solidFill>
                  <a:srgbClr val="FFFF00"/>
                </a:solidFill>
              </a:rPr>
              <a:t> </a:t>
            </a:r>
            <a:r>
              <a:rPr lang="es-ES" sz="2400" b="1" dirty="0"/>
              <a:t>núm. 234/2002 (Sección 3ª), de 3 septiembre, </a:t>
            </a:r>
            <a:r>
              <a:rPr lang="es-ES" sz="2400" b="1" i="1" dirty="0"/>
              <a:t>El deber de facilitar no es simplemente un deber de poner a disposición, sino que requiere el dar cumplimiento a cada uno de los diversos derechos instrumentales en los que se materializa el genérico derecho de los trabajadores a una protección eficaz…. como subsumido en un deber más amplio, comprensivo de todas aquellas actividades que posibilitan la eliminación del riesgo que se crea, es decir, la información, la formación, el cumplimiento la vigilancia, y la exigencia</a:t>
            </a:r>
            <a:r>
              <a:rPr lang="es-ES" sz="2400" i="1" dirty="0"/>
              <a:t>…..</a:t>
            </a:r>
            <a:r>
              <a:rPr lang="es-ES" sz="2400" dirty="0"/>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6" name="Rectangle 4"/>
          <p:cNvSpPr>
            <a:spLocks noChangeArrowheads="1"/>
          </p:cNvSpPr>
          <p:nvPr/>
        </p:nvSpPr>
        <p:spPr bwMode="auto">
          <a:xfrm>
            <a:off x="611188" y="1071545"/>
            <a:ext cx="8280400" cy="5016758"/>
          </a:xfrm>
          <a:prstGeom prst="rect">
            <a:avLst/>
          </a:prstGeom>
          <a:noFill/>
          <a:ln w="9525">
            <a:noFill/>
            <a:miter lim="800000"/>
            <a:headEnd/>
            <a:tailEnd/>
          </a:ln>
          <a:effectLst/>
        </p:spPr>
        <p:txBody>
          <a:bodyPr wrap="square" anchor="ctr">
            <a:spAutoFit/>
          </a:bodyPr>
          <a:lstStyle/>
          <a:p>
            <a:pPr algn="just"/>
            <a:r>
              <a:rPr lang="es-ES" sz="2000" b="1" i="1" dirty="0"/>
              <a:t>En el mismo sentido del concepto </a:t>
            </a:r>
            <a:r>
              <a:rPr lang="es-ES" sz="2000" b="1" i="1" dirty="0">
                <a:solidFill>
                  <a:srgbClr val="FFFF00"/>
                </a:solidFill>
              </a:rPr>
              <a:t>“Facilitar”</a:t>
            </a:r>
            <a:endParaRPr lang="es-ES" sz="2000" b="1" dirty="0">
              <a:solidFill>
                <a:srgbClr val="FFFF00"/>
              </a:solidFill>
            </a:endParaRPr>
          </a:p>
          <a:p>
            <a:pPr algn="just"/>
            <a:r>
              <a:rPr lang="es-ES" sz="2000" b="1" i="1" dirty="0"/>
              <a:t>-</a:t>
            </a:r>
            <a:r>
              <a:rPr lang="es-ES" sz="2000" b="1" dirty="0"/>
              <a:t> Tribunal Supremo se ha pronunciado  en la Sentencia núm. 1654/2001, de 26 de Septiembre</a:t>
            </a:r>
          </a:p>
          <a:p>
            <a:pPr algn="just"/>
            <a:r>
              <a:rPr lang="es-ES" sz="2000" b="1" i="1" dirty="0"/>
              <a:t>-</a:t>
            </a:r>
            <a:r>
              <a:rPr lang="es-ES" sz="2000" b="1" dirty="0"/>
              <a:t> Audiencia Provincial Madrid núm. 659/2002 (Sección 23ª), de 15 noviembre,</a:t>
            </a:r>
          </a:p>
          <a:p>
            <a:pPr algn="just">
              <a:buFontTx/>
              <a:buChar char="-"/>
            </a:pPr>
            <a:r>
              <a:rPr lang="es-ES" sz="2000" b="1" dirty="0"/>
              <a:t>la Sentencia Audiencia Provincial Alicante núm. 185/2002 (Sección 3ª), de 20 abril</a:t>
            </a:r>
          </a:p>
          <a:p>
            <a:pPr algn="just"/>
            <a:endParaRPr lang="es-ES" sz="2000" b="1" dirty="0">
              <a:solidFill>
                <a:srgbClr val="FFFF00"/>
              </a:solidFill>
            </a:endParaRPr>
          </a:p>
          <a:p>
            <a:pPr algn="just"/>
            <a:r>
              <a:rPr lang="es-ES" sz="2000" b="1" i="1" dirty="0">
                <a:solidFill>
                  <a:srgbClr val="FFFF00"/>
                </a:solidFill>
              </a:rPr>
              <a:t>Tesis restrictivas y reduccionistas </a:t>
            </a:r>
            <a:endParaRPr lang="es-ES" sz="2000" b="1" dirty="0">
              <a:solidFill>
                <a:srgbClr val="FFFF00"/>
              </a:solidFill>
            </a:endParaRPr>
          </a:p>
          <a:p>
            <a:pPr algn="just"/>
            <a:r>
              <a:rPr lang="es-ES" sz="2000" b="1" i="1" dirty="0"/>
              <a:t>“</a:t>
            </a:r>
            <a:r>
              <a:rPr lang="es-ES" sz="2000" b="1" dirty="0"/>
              <a:t>vigilar que se utilicen correctamente no integra la obligación de facilitar “</a:t>
            </a:r>
          </a:p>
          <a:p>
            <a:pPr algn="just"/>
            <a:r>
              <a:rPr lang="es-ES" sz="2000" b="1" dirty="0"/>
              <a:t>- Audiencia Provincial Barcelona (Sección 6ª), de 28 octubre 2005</a:t>
            </a:r>
          </a:p>
          <a:p>
            <a:pPr algn="just"/>
            <a:r>
              <a:rPr lang="es-ES" sz="2000" b="1" i="1" dirty="0"/>
              <a:t>-</a:t>
            </a:r>
            <a:r>
              <a:rPr lang="es-ES" sz="2000" b="1" dirty="0"/>
              <a:t> Sentencia Audiencia Provincial La Coruña núm. 124/2001 (Sección 5ª), de 15 octubre</a:t>
            </a:r>
          </a:p>
          <a:p>
            <a:pPr algn="just"/>
            <a:r>
              <a:rPr lang="es-ES" sz="2000" b="1" dirty="0"/>
              <a:t> -Sentencia Audiencia Provincial Barcelona núm. 35/2003 (Sección 2ª), de 16 enero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Rectangle 5"/>
          <p:cNvSpPr>
            <a:spLocks noChangeArrowheads="1"/>
          </p:cNvSpPr>
          <p:nvPr/>
        </p:nvSpPr>
        <p:spPr bwMode="auto">
          <a:xfrm>
            <a:off x="684213" y="107950"/>
            <a:ext cx="7991475" cy="5632311"/>
          </a:xfrm>
          <a:prstGeom prst="rect">
            <a:avLst/>
          </a:prstGeom>
          <a:noFill/>
          <a:ln w="9525">
            <a:noFill/>
            <a:miter lim="800000"/>
            <a:headEnd/>
            <a:tailEnd/>
          </a:ln>
          <a:effectLst/>
        </p:spPr>
        <p:txBody>
          <a:bodyPr anchor="ctr">
            <a:spAutoFit/>
          </a:bodyPr>
          <a:lstStyle/>
          <a:p>
            <a:pPr algn="just"/>
            <a:r>
              <a:rPr lang="es-ES" b="1" i="1" dirty="0">
                <a:solidFill>
                  <a:srgbClr val="FFFF00"/>
                </a:solidFill>
              </a:rPr>
              <a:t>ALEGACIÓN:</a:t>
            </a:r>
            <a:endParaRPr lang="es-ES" dirty="0">
              <a:solidFill>
                <a:srgbClr val="FFFF00"/>
              </a:solidFill>
            </a:endParaRPr>
          </a:p>
          <a:p>
            <a:pPr algn="just"/>
            <a:r>
              <a:rPr lang="es-ES" b="1" i="1" dirty="0">
                <a:solidFill>
                  <a:srgbClr val="FFFF00"/>
                </a:solidFill>
              </a:rPr>
              <a:t>SE HAN FACILITADO PERO SON LOS TRABAJADORES LOS QUE NO LOS UTILIZAN</a:t>
            </a:r>
          </a:p>
          <a:p>
            <a:pPr algn="just"/>
            <a:endParaRPr lang="es-ES" dirty="0">
              <a:solidFill>
                <a:srgbClr val="FF0000"/>
              </a:solidFill>
            </a:endParaRPr>
          </a:p>
          <a:p>
            <a:pPr algn="just"/>
            <a:r>
              <a:rPr lang="es-ES" b="1" i="1" dirty="0"/>
              <a:t>-</a:t>
            </a:r>
            <a:r>
              <a:rPr lang="es-ES" b="1" dirty="0"/>
              <a:t> </a:t>
            </a:r>
            <a:r>
              <a:rPr lang="es-ES" b="1" dirty="0">
                <a:solidFill>
                  <a:srgbClr val="FFFF00"/>
                </a:solidFill>
              </a:rPr>
              <a:t>la Sentencia Audiencia Provincial Valencia núm. 125/2001 (Sección 4ª), de 18 mayo </a:t>
            </a:r>
            <a:r>
              <a:rPr lang="es-ES" b="1" i="1" dirty="0">
                <a:solidFill>
                  <a:srgbClr val="FFFF00"/>
                </a:solidFill>
              </a:rPr>
              <a:t> “…… </a:t>
            </a:r>
            <a:r>
              <a:rPr lang="es-ES" b="1" i="1" dirty="0"/>
              <a:t>no se duda que en la obra pudiesen haber recursos para la seguridad, pero de lo que tampoco hay duda es que los trabajadores no los estaban utilizando </a:t>
            </a:r>
            <a:r>
              <a:rPr lang="es-ES" b="1" i="1" u="sng" dirty="0">
                <a:solidFill>
                  <a:srgbClr val="FFFF00"/>
                </a:solidFill>
              </a:rPr>
              <a:t>y no es responsabilidad de ellos ese no uso</a:t>
            </a:r>
            <a:r>
              <a:rPr lang="es-ES" b="1" i="1" u="sng" dirty="0"/>
              <a:t>, </a:t>
            </a:r>
            <a:r>
              <a:rPr lang="es-ES" b="1" i="1" dirty="0"/>
              <a:t>pues no es </a:t>
            </a:r>
            <a:r>
              <a:rPr lang="es-ES" b="1" dirty="0"/>
              <a:t>clandestino u oculto a la vista del empleador o de</a:t>
            </a:r>
            <a:r>
              <a:rPr lang="es-ES" b="1" i="1" dirty="0"/>
              <a:t> sus encargados, que no pueden desconocer que se están incumpliendo las mínimas cautelas. Gerente y Arquitecto técnico son o deben ser conocedores de cómo se estaba realizando una faena peligrosísima y lo asumen, lo consienten y lo quieren</a:t>
            </a:r>
            <a:r>
              <a:rPr lang="es-ES" b="1" dirty="0"/>
              <a:t>” </a:t>
            </a:r>
          </a:p>
          <a:p>
            <a:pPr algn="just"/>
            <a:r>
              <a:rPr lang="es-ES" b="1" i="1" dirty="0"/>
              <a:t>-</a:t>
            </a:r>
            <a:r>
              <a:rPr lang="es-ES" b="1" dirty="0"/>
              <a:t> </a:t>
            </a:r>
            <a:r>
              <a:rPr lang="es-ES" b="1" dirty="0">
                <a:solidFill>
                  <a:srgbClr val="FFFF00"/>
                </a:solidFill>
              </a:rPr>
              <a:t>Sentencia Audiencia Provincial Teruel núm. 22/2002 (Sección Única), de 27 septiembre, </a:t>
            </a:r>
            <a:r>
              <a:rPr lang="es-ES" b="1" dirty="0"/>
              <a:t>recuerda que …”</a:t>
            </a:r>
            <a:r>
              <a:rPr lang="es-ES" b="1" i="1" dirty="0"/>
              <a:t>, el art. 17.2 de la ya citada Ley de Prevención de Riesgos Laborales (RCL 1995, 3053) le impone la obligación complementaria de  asegurarse de que los mismos los usaban real y adecuadamente, por cuanto se le impone la obligación de «velar por el uso efectivo de los medios de protección»;</a:t>
            </a:r>
            <a:endParaRPr lang="es-ES" b="1" dirty="0"/>
          </a:p>
          <a:p>
            <a:pPr algn="ctr" eaLnBrk="0" hangingPunct="0"/>
            <a:endParaRPr lang="es-ES" b="1" dirty="0">
              <a:latin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8" name="Rectangle 4"/>
          <p:cNvSpPr>
            <a:spLocks noChangeArrowheads="1"/>
          </p:cNvSpPr>
          <p:nvPr/>
        </p:nvSpPr>
        <p:spPr bwMode="auto">
          <a:xfrm>
            <a:off x="611188" y="238125"/>
            <a:ext cx="7993062" cy="6555641"/>
          </a:xfrm>
          <a:prstGeom prst="rect">
            <a:avLst/>
          </a:prstGeom>
          <a:noFill/>
          <a:ln w="9525">
            <a:noFill/>
            <a:miter lim="800000"/>
            <a:headEnd/>
            <a:tailEnd/>
          </a:ln>
          <a:effectLst/>
        </p:spPr>
        <p:txBody>
          <a:bodyPr anchor="ctr">
            <a:spAutoFit/>
          </a:bodyPr>
          <a:lstStyle/>
          <a:p>
            <a:pPr algn="ctr"/>
            <a:r>
              <a:rPr lang="es-ES" dirty="0">
                <a:solidFill>
                  <a:srgbClr val="FFFF00"/>
                </a:solidFill>
              </a:rPr>
              <a:t>  </a:t>
            </a:r>
            <a:r>
              <a:rPr lang="es-ES" b="1" i="1" dirty="0">
                <a:solidFill>
                  <a:srgbClr val="FFFF00"/>
                </a:solidFill>
              </a:rPr>
              <a:t>CONCEPTO DE MEDIOS NECESARIOS</a:t>
            </a:r>
          </a:p>
          <a:p>
            <a:pPr algn="just"/>
            <a:endParaRPr lang="es-ES" dirty="0">
              <a:solidFill>
                <a:srgbClr val="FF0000"/>
              </a:solidFill>
            </a:endParaRPr>
          </a:p>
          <a:p>
            <a:pPr algn="just"/>
            <a:r>
              <a:rPr lang="es-ES" sz="2400" b="1" i="1" dirty="0">
                <a:latin typeface="Times New Roman" pitchFamily="18" charset="0"/>
                <a:cs typeface="Times New Roman" pitchFamily="18" charset="0"/>
              </a:rPr>
              <a:t>La mayor parte de la doctrina científica ha considerado a este respecto, que estos medios </a:t>
            </a:r>
            <a:r>
              <a:rPr lang="es-ES" sz="2400" b="1" i="1" u="sng" dirty="0">
                <a:latin typeface="Times New Roman" pitchFamily="18" charset="0"/>
                <a:cs typeface="Times New Roman" pitchFamily="18" charset="0"/>
              </a:rPr>
              <a:t>no han de ser sólo los estrictamente materiales, sino también los personales, intelectuales y organizativos,</a:t>
            </a:r>
            <a:r>
              <a:rPr lang="es-ES" sz="2400" b="1" i="1" dirty="0">
                <a:latin typeface="Times New Roman" pitchFamily="18" charset="0"/>
                <a:cs typeface="Times New Roman" pitchFamily="18" charset="0"/>
              </a:rPr>
              <a:t> entre los que destaca muy especialmente el </a:t>
            </a:r>
            <a:r>
              <a:rPr lang="es-ES" sz="2400" b="1" i="1" u="sng" dirty="0">
                <a:latin typeface="Times New Roman" pitchFamily="18" charset="0"/>
                <a:cs typeface="Times New Roman" pitchFamily="18" charset="0"/>
              </a:rPr>
              <a:t>deber de información</a:t>
            </a:r>
            <a:r>
              <a:rPr lang="es-ES" sz="2400" b="1" i="1" dirty="0">
                <a:latin typeface="Times New Roman" pitchFamily="18" charset="0"/>
                <a:cs typeface="Times New Roman" pitchFamily="18" charset="0"/>
              </a:rPr>
              <a:t> sobre el riesgo, puesto que dicha información resulta un medio imprescindible para que el trabajo pueda realizarse bajo parámetros adecuados de protección, información que debe facilitarse, por supuesto, en términos de adecuación a cada riesgo concreto y de forma que resulte comprensible a los trabajadores(</a:t>
            </a:r>
            <a:r>
              <a:rPr lang="es-ES" sz="2400" b="1" dirty="0">
                <a:latin typeface="Times New Roman" pitchFamily="18" charset="0"/>
                <a:cs typeface="Times New Roman" pitchFamily="18" charset="0"/>
              </a:rPr>
              <a:t>Sentencia Audiencia Provincial Cuenca núm. 16/2001 (Sección Única), de 21 febrero; y, en idénticos términos, las Sentencias Audiencia Provincial Guipúzcoa núm. 282/2001 (Sección 1ª), de 13 diciembre, y Audiencia Provincial Madrid núm. 9/2002 (Sección 6ª), de 11 enero ).</a:t>
            </a:r>
          </a:p>
          <a:p>
            <a:pPr algn="ctr" eaLnBrk="0" hangingPunct="0"/>
            <a:endParaRPr lang="es-ES"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2" name="Rectangle 4"/>
          <p:cNvSpPr>
            <a:spLocks noChangeArrowheads="1"/>
          </p:cNvSpPr>
          <p:nvPr/>
        </p:nvSpPr>
        <p:spPr bwMode="auto">
          <a:xfrm>
            <a:off x="395288" y="341313"/>
            <a:ext cx="8064500" cy="5232202"/>
          </a:xfrm>
          <a:prstGeom prst="rect">
            <a:avLst/>
          </a:prstGeom>
          <a:noFill/>
          <a:ln w="9525">
            <a:noFill/>
            <a:miter lim="800000"/>
            <a:headEnd/>
            <a:tailEnd/>
          </a:ln>
          <a:effectLst/>
        </p:spPr>
        <p:txBody>
          <a:bodyPr anchor="ctr">
            <a:spAutoFit/>
          </a:bodyPr>
          <a:lstStyle/>
          <a:p>
            <a:pPr algn="just"/>
            <a:r>
              <a:rPr lang="es-ES" b="1" i="1" dirty="0">
                <a:solidFill>
                  <a:srgbClr val="FFFF00"/>
                </a:solidFill>
              </a:rPr>
              <a:t>EL DEBER DE FORMACIÓN E INFORMACIÓN, COMO  OMISIONES DE LOS MEDIOS NECESARIOS</a:t>
            </a:r>
          </a:p>
          <a:p>
            <a:pPr algn="just"/>
            <a:endParaRPr lang="es-ES" b="1" dirty="0">
              <a:solidFill>
                <a:srgbClr val="FF0000"/>
              </a:solidFill>
            </a:endParaRPr>
          </a:p>
          <a:p>
            <a:pPr algn="just"/>
            <a:r>
              <a:rPr lang="es-ES" b="1" i="1" dirty="0"/>
              <a:t> </a:t>
            </a:r>
            <a:r>
              <a:rPr lang="es-ES" sz="2000" b="1" i="1" dirty="0">
                <a:latin typeface="Times New Roman" pitchFamily="18" charset="0"/>
                <a:cs typeface="Times New Roman" pitchFamily="18" charset="0"/>
              </a:rPr>
              <a:t>Por lo que respecta a la </a:t>
            </a:r>
            <a:r>
              <a:rPr lang="es-ES" sz="2000" b="1" i="1" u="sng" dirty="0">
                <a:solidFill>
                  <a:srgbClr val="FFFF00"/>
                </a:solidFill>
                <a:latin typeface="Times New Roman" pitchFamily="18" charset="0"/>
                <a:cs typeface="Times New Roman" pitchFamily="18" charset="0"/>
              </a:rPr>
              <a:t>formación</a:t>
            </a:r>
            <a:r>
              <a:rPr lang="es-ES" sz="2000" b="1" i="1" dirty="0">
                <a:latin typeface="Times New Roman" pitchFamily="18" charset="0"/>
                <a:cs typeface="Times New Roman" pitchFamily="18" charset="0"/>
              </a:rPr>
              <a:t> podemos citar las Sentencias A. P. Barcelona núm. 1126/2004 (Sección 2ª), de 22 noviembre; A. P. Madrid núm. 279/2006 (Sección 2), de 20 julio, ; A.P. Zamora núm. 15/2006 (Sección 1ª), de 21 abril; A.P. Barcelona núm. 467/2005 (Sección 3ª), de 4 mayo; A.P. Zaragoza núm. 277/2004 (Sección 3ª), de 10 septiembre. Entre las sentencias que consideran típica la ausencia </a:t>
            </a:r>
            <a:r>
              <a:rPr lang="es-ES" sz="2000" b="1" i="1" u="sng" dirty="0">
                <a:solidFill>
                  <a:srgbClr val="FFFF00"/>
                </a:solidFill>
                <a:latin typeface="Times New Roman" pitchFamily="18" charset="0"/>
                <a:cs typeface="Times New Roman" pitchFamily="18" charset="0"/>
              </a:rPr>
              <a:t>de información</a:t>
            </a:r>
            <a:r>
              <a:rPr lang="es-ES" sz="2000" b="1" i="1" u="sng" dirty="0">
                <a:latin typeface="Times New Roman" pitchFamily="18" charset="0"/>
                <a:cs typeface="Times New Roman" pitchFamily="18" charset="0"/>
              </a:rPr>
              <a:t> </a:t>
            </a:r>
            <a:r>
              <a:rPr lang="es-ES" sz="2000" b="1" i="1" u="sng" dirty="0">
                <a:solidFill>
                  <a:srgbClr val="FFFF00"/>
                </a:solidFill>
                <a:latin typeface="Times New Roman" pitchFamily="18" charset="0"/>
                <a:cs typeface="Times New Roman" pitchFamily="18" charset="0"/>
              </a:rPr>
              <a:t>sobre el </a:t>
            </a:r>
            <a:r>
              <a:rPr lang="es-ES" sz="2000" b="1" i="1" u="sng" dirty="0">
                <a:latin typeface="Times New Roman" pitchFamily="18" charset="0"/>
                <a:cs typeface="Times New Roman" pitchFamily="18" charset="0"/>
              </a:rPr>
              <a:t>riesgo</a:t>
            </a:r>
            <a:r>
              <a:rPr lang="es-ES" sz="2000" b="1" i="1" dirty="0">
                <a:latin typeface="Times New Roman" pitchFamily="18" charset="0"/>
                <a:cs typeface="Times New Roman" pitchFamily="18" charset="0"/>
              </a:rPr>
              <a:t> (y también formación), podemos citar </a:t>
            </a:r>
            <a:r>
              <a:rPr lang="es-ES" sz="2000" b="1" i="1" dirty="0" err="1">
                <a:latin typeface="Times New Roman" pitchFamily="18" charset="0"/>
                <a:cs typeface="Times New Roman" pitchFamily="18" charset="0"/>
              </a:rPr>
              <a:t>lasSentencia</a:t>
            </a:r>
            <a:r>
              <a:rPr lang="es-ES" sz="2000" b="1" i="1" dirty="0">
                <a:latin typeface="Times New Roman" pitchFamily="18" charset="0"/>
                <a:cs typeface="Times New Roman" pitchFamily="18" charset="0"/>
              </a:rPr>
              <a:t> A.P. Vizcaya núm. 347/2005 (Sección 1ª), de 16 mayo; A.P. Alicante núm. 212/2005 (Sección 1ª), de 17 marzo; A.P. Madrid núm. 9/2002 (Sección 6ª), de 11 enero. También interpreta en un sentido amplio el concepto de medios, la Sentencia A.P. Barcelona núm. 132/2006 (Sección 5ª), de 10 febrero,   considera que entre aquellos se incluyen los organizativos relativos a la vigilancia y control de las medidas de seguridad. </a:t>
            </a:r>
            <a:endParaRPr lang="es-ES" sz="2000" b="1" dirty="0">
              <a:latin typeface="Times New Roman" pitchFamily="18" charset="0"/>
              <a:cs typeface="Times New Roman" pitchFamily="18" charset="0"/>
            </a:endParaRPr>
          </a:p>
          <a:p>
            <a:pPr algn="ctr" eaLnBrk="0" hangingPunct="0"/>
            <a:endParaRPr lang="es-ES" sz="20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6" name="Rectangle 4"/>
          <p:cNvSpPr>
            <a:spLocks noChangeArrowheads="1"/>
          </p:cNvSpPr>
          <p:nvPr/>
        </p:nvSpPr>
        <p:spPr bwMode="auto">
          <a:xfrm>
            <a:off x="468313" y="468313"/>
            <a:ext cx="8496300" cy="6278642"/>
          </a:xfrm>
          <a:prstGeom prst="rect">
            <a:avLst/>
          </a:prstGeom>
          <a:noFill/>
          <a:ln w="9525">
            <a:noFill/>
            <a:miter lim="800000"/>
            <a:headEnd/>
            <a:tailEnd/>
          </a:ln>
          <a:effectLst/>
        </p:spPr>
        <p:txBody>
          <a:bodyPr anchor="ctr">
            <a:spAutoFit/>
          </a:bodyPr>
          <a:lstStyle/>
          <a:p>
            <a:pPr algn="just"/>
            <a:r>
              <a:rPr lang="es-ES" sz="2400" b="1" i="1" dirty="0">
                <a:solidFill>
                  <a:srgbClr val="FFFF00"/>
                </a:solidFill>
                <a:latin typeface="Times New Roman" pitchFamily="18" charset="0"/>
                <a:cs typeface="Times New Roman" pitchFamily="18" charset="0"/>
              </a:rPr>
              <a:t>LA EXCEPCIÓN :</a:t>
            </a:r>
            <a:endParaRPr lang="es-ES" sz="2400" dirty="0">
              <a:solidFill>
                <a:srgbClr val="FFFF00"/>
              </a:solidFill>
              <a:latin typeface="Times New Roman" pitchFamily="18" charset="0"/>
              <a:cs typeface="Times New Roman" pitchFamily="18" charset="0"/>
            </a:endParaRPr>
          </a:p>
          <a:p>
            <a:pPr algn="just"/>
            <a:r>
              <a:rPr lang="es-ES" sz="2400" b="1" i="1" dirty="0">
                <a:solidFill>
                  <a:srgbClr val="FFFF00"/>
                </a:solidFill>
                <a:latin typeface="Times New Roman" pitchFamily="18" charset="0"/>
                <a:cs typeface="Times New Roman" pitchFamily="18" charset="0"/>
              </a:rPr>
              <a:t>-IDENTIFICA MEDIOS CON LOS MATERIALES</a:t>
            </a:r>
          </a:p>
          <a:p>
            <a:pPr algn="just"/>
            <a:endParaRPr lang="es-ES" dirty="0">
              <a:solidFill>
                <a:srgbClr val="FF0000"/>
              </a:solidFill>
            </a:endParaRPr>
          </a:p>
          <a:p>
            <a:pPr algn="just"/>
            <a:r>
              <a:rPr lang="es-ES" sz="2400" u="sng" dirty="0">
                <a:solidFill>
                  <a:srgbClr val="FFFF00"/>
                </a:solidFill>
                <a:latin typeface="Times New Roman" pitchFamily="18" charset="0"/>
                <a:cs typeface="Times New Roman" pitchFamily="18" charset="0"/>
              </a:rPr>
              <a:t>Sentencia A.P. Lugo núm. 278/2006 (Sección 1), de 29 septiembre</a:t>
            </a:r>
            <a:r>
              <a:rPr lang="es-ES" sz="2400" u="sng" dirty="0">
                <a:latin typeface="Times New Roman" pitchFamily="18" charset="0"/>
                <a:cs typeface="Times New Roman" pitchFamily="18" charset="0"/>
              </a:rPr>
              <a:t>,</a:t>
            </a:r>
            <a:r>
              <a:rPr lang="es-ES" sz="2400" dirty="0">
                <a:latin typeface="Times New Roman" pitchFamily="18" charset="0"/>
                <a:cs typeface="Times New Roman" pitchFamily="18" charset="0"/>
              </a:rPr>
              <a:t> sostiene que “</a:t>
            </a:r>
            <a:r>
              <a:rPr lang="es-ES" sz="2400" i="1" dirty="0">
                <a:latin typeface="Times New Roman" pitchFamily="18" charset="0"/>
                <a:cs typeface="Times New Roman" pitchFamily="18" charset="0"/>
              </a:rPr>
              <a:t>Esta Audiencia Provincial ha venido entendiendo "no facilitar" en sentido estricto, siguiendo por otra parte la Doctrina mayoritaria, frente a otra corriente que en sentido amplio también comprendía la falta de vigilancia. Ello por que el eje nuclear de "no facilitar" no puede abarcar más allá de los medios físicos o instrumentos materiales en que se concreten las medidas de seguridad: cinturones, correas, cascos, redes, barandillas, máscaras etc., no cabiendo hacer una interpretación extensiva de un precepto penal, existiendo otros tipos de imputación diferentes en donde pueden ser incardinadas conductas que merezcan reproche penal.</a:t>
            </a:r>
            <a:r>
              <a:rPr lang="es-ES" sz="2400" dirty="0">
                <a:latin typeface="Times New Roman" pitchFamily="18" charset="0"/>
                <a:cs typeface="Times New Roman" pitchFamily="18" charset="0"/>
              </a:rPr>
              <a:t>”</a:t>
            </a:r>
          </a:p>
          <a:p>
            <a:pPr algn="just"/>
            <a:endParaRPr lang="es-ES" sz="2400" dirty="0">
              <a:latin typeface="Times New Roman" pitchFamily="18" charset="0"/>
              <a:cs typeface="Times New Roman" pitchFamily="18" charset="0"/>
            </a:endParaRPr>
          </a:p>
          <a:p>
            <a:pPr algn="just"/>
            <a:r>
              <a:rPr lang="es-ES" sz="2400" b="1" i="1" dirty="0">
                <a:solidFill>
                  <a:srgbClr val="FF0000"/>
                </a:solidFill>
                <a:latin typeface="Times New Roman" pitchFamily="18" charset="0"/>
                <a:cs typeface="Times New Roman" pitchFamily="18" charset="0"/>
              </a:rPr>
              <a:t>-</a:t>
            </a:r>
            <a:r>
              <a:rPr lang="es-ES" sz="2400" b="1" i="1" dirty="0">
                <a:solidFill>
                  <a:srgbClr val="FFFF00"/>
                </a:solidFill>
                <a:latin typeface="Times New Roman" pitchFamily="18" charset="0"/>
                <a:cs typeface="Times New Roman" pitchFamily="18" charset="0"/>
              </a:rPr>
              <a:t>ES EVIDENTE QUE NO ES LA DOCTRINA MAYORITARIA</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60" name="Rectangle 4"/>
          <p:cNvSpPr>
            <a:spLocks noChangeArrowheads="1"/>
          </p:cNvSpPr>
          <p:nvPr/>
        </p:nvSpPr>
        <p:spPr bwMode="auto">
          <a:xfrm>
            <a:off x="611188" y="573088"/>
            <a:ext cx="7993062" cy="6555641"/>
          </a:xfrm>
          <a:prstGeom prst="rect">
            <a:avLst/>
          </a:prstGeom>
          <a:noFill/>
          <a:ln w="9525">
            <a:noFill/>
            <a:miter lim="800000"/>
            <a:headEnd/>
            <a:tailEnd/>
          </a:ln>
          <a:effectLst/>
        </p:spPr>
        <p:txBody>
          <a:bodyPr anchor="ctr">
            <a:spAutoFit/>
          </a:bodyPr>
          <a:lstStyle/>
          <a:p>
            <a:pPr algn="ctr"/>
            <a:r>
              <a:rPr lang="es-ES" sz="2400" b="1" i="1" dirty="0">
                <a:solidFill>
                  <a:srgbClr val="FFFF00"/>
                </a:solidFill>
                <a:latin typeface="Times New Roman" pitchFamily="18" charset="0"/>
                <a:cs typeface="Times New Roman" pitchFamily="18" charset="0"/>
              </a:rPr>
              <a:t>CONCEPTO DE PELIGRO GRAVE</a:t>
            </a:r>
            <a:endParaRPr lang="es-ES" sz="2400" b="1" dirty="0">
              <a:solidFill>
                <a:srgbClr val="FFFF00"/>
              </a:solidFill>
              <a:latin typeface="Times New Roman" pitchFamily="18" charset="0"/>
              <a:cs typeface="Times New Roman" pitchFamily="18" charset="0"/>
            </a:endParaRPr>
          </a:p>
          <a:p>
            <a:pPr algn="just"/>
            <a:r>
              <a:rPr lang="es-ES" sz="1800" i="1" dirty="0"/>
              <a:t>-</a:t>
            </a:r>
            <a:r>
              <a:rPr lang="es-ES" b="1" i="1" dirty="0"/>
              <a:t>Peligro concreto ,es decir peligro real y efectivo, como próximo a la lesión del bien jurídico con identificación del sujeto (STS nº1355/2000, de 26 julio</a:t>
            </a:r>
            <a:r>
              <a:rPr lang="es-ES" b="1" i="1" dirty="0" smtClean="0"/>
              <a:t>).</a:t>
            </a:r>
          </a:p>
          <a:p>
            <a:pPr algn="just"/>
            <a:endParaRPr lang="es-ES" b="1" dirty="0"/>
          </a:p>
          <a:p>
            <a:pPr algn="just"/>
            <a:r>
              <a:rPr lang="es-ES" b="1" i="1" dirty="0"/>
              <a:t>-Riesgo grave e inminente,(art.4.4 </a:t>
            </a:r>
            <a:r>
              <a:rPr lang="es-ES" b="1" i="1" dirty="0" err="1"/>
              <a:t>LPRL</a:t>
            </a:r>
            <a:r>
              <a:rPr lang="es-ES" b="1" dirty="0" err="1"/>
              <a:t>“.Se</a:t>
            </a:r>
            <a:r>
              <a:rPr lang="es-ES" b="1" dirty="0"/>
              <a:t> entenderá como riesgo laboral </a:t>
            </a:r>
            <a:r>
              <a:rPr lang="es-ES" b="1" u="sng" dirty="0">
                <a:solidFill>
                  <a:srgbClr val="FFFF00"/>
                </a:solidFill>
              </a:rPr>
              <a:t>grave e inminente</a:t>
            </a:r>
            <a:r>
              <a:rPr lang="es-ES" b="1" dirty="0">
                <a:solidFill>
                  <a:srgbClr val="FFFF00"/>
                </a:solidFill>
              </a:rPr>
              <a:t> </a:t>
            </a:r>
            <a:r>
              <a:rPr lang="es-ES" b="1" dirty="0"/>
              <a:t>aquel que resulte probable racionalmente que se materialice en un futuro inmediato y pueda suponer un daño grave para la salud de los trabajadores</a:t>
            </a:r>
            <a:r>
              <a:rPr lang="es-ES" b="1" dirty="0" smtClean="0"/>
              <a:t>.”)</a:t>
            </a:r>
          </a:p>
          <a:p>
            <a:pPr algn="just"/>
            <a:endParaRPr lang="es-ES" b="1" dirty="0"/>
          </a:p>
          <a:p>
            <a:pPr algn="just"/>
            <a:r>
              <a:rPr lang="es-ES" b="1" i="1" dirty="0">
                <a:solidFill>
                  <a:srgbClr val="FFFF00"/>
                </a:solidFill>
              </a:rPr>
              <a:t>-Probabilidad y severidad </a:t>
            </a:r>
            <a:r>
              <a:rPr lang="es-ES" b="1" i="1" dirty="0"/>
              <a:t>(art.4.2.</a:t>
            </a:r>
            <a:r>
              <a:rPr lang="es-ES" b="1" dirty="0"/>
              <a:t> “. Para calificar un riesgo desde el punto de vista de su gravedad, se valorarán conjuntamente la probabilidad de que se produzca el daño y la severidad del mismo”.)</a:t>
            </a:r>
          </a:p>
          <a:p>
            <a:pPr algn="just"/>
            <a:r>
              <a:rPr lang="es-ES" b="1" dirty="0"/>
              <a:t>- una doble pauta: por el grado de probabilidad del resultado y por la entidad misma del resultado probable ( AP Vizcaya núm. 639/2002 (Sección 6ª) de 26 </a:t>
            </a:r>
            <a:r>
              <a:rPr lang="es-ES" b="1" dirty="0" err="1"/>
              <a:t>noviembre;AP</a:t>
            </a:r>
            <a:r>
              <a:rPr lang="es-ES" b="1" dirty="0"/>
              <a:t> Madrid núm. 9/2002 (Sección 6ª), de 11 enero; AP Madrid núm. 880/2003 (Sección 17ª), de 6 octubre; AP núm. 279/2006 (Sección 2), de 20 julio; AP Santa Cruz de Tenerife núm. 460/2006 (Sección 2), de 5 octubre.)</a:t>
            </a:r>
          </a:p>
          <a:p>
            <a:pPr algn="just"/>
            <a:r>
              <a:rPr lang="es-ES" b="1" dirty="0"/>
              <a:t>-</a:t>
            </a:r>
            <a:r>
              <a:rPr lang="es-ES" b="1" u="sng" dirty="0"/>
              <a:t>Si el peligro es abstracto y no grave  la infracción no traspasará  el  ámbito administrativo</a:t>
            </a:r>
            <a:r>
              <a:rPr lang="es-ES" b="1" dirty="0"/>
              <a:t>.( la Sentencia Audiencia Provincial Barcelona (Sección 2ª), de 18 junio 2002 )</a:t>
            </a:r>
          </a:p>
          <a:p>
            <a:pPr algn="just" eaLnBrk="0" hangingPunct="0"/>
            <a:endParaRPr lang="es-ES" b="1" dirty="0">
              <a:latin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4" name="Rectangle 4"/>
          <p:cNvSpPr>
            <a:spLocks noChangeArrowheads="1"/>
          </p:cNvSpPr>
          <p:nvPr/>
        </p:nvSpPr>
        <p:spPr bwMode="auto">
          <a:xfrm>
            <a:off x="468313" y="157163"/>
            <a:ext cx="8207375" cy="5632311"/>
          </a:xfrm>
          <a:prstGeom prst="rect">
            <a:avLst/>
          </a:prstGeom>
          <a:noFill/>
          <a:ln w="9525">
            <a:noFill/>
            <a:miter lim="800000"/>
            <a:headEnd/>
            <a:tailEnd/>
          </a:ln>
          <a:effectLst/>
        </p:spPr>
        <p:txBody>
          <a:bodyPr anchor="ctr">
            <a:spAutoFit/>
          </a:bodyPr>
          <a:lstStyle/>
          <a:p>
            <a:pPr algn="just"/>
            <a:r>
              <a:rPr lang="es-ES" sz="2000" b="1" i="1" dirty="0">
                <a:solidFill>
                  <a:srgbClr val="FFFF00"/>
                </a:solidFill>
                <a:latin typeface="Times New Roman" pitchFamily="18" charset="0"/>
                <a:cs typeface="Times New Roman" pitchFamily="18" charset="0"/>
              </a:rPr>
              <a:t>SENTENCIAS CONDENATORIAS POR RIESGOS</a:t>
            </a:r>
            <a:endParaRPr lang="es-ES" sz="2000" b="1" dirty="0">
              <a:solidFill>
                <a:srgbClr val="FFFF00"/>
              </a:solidFill>
              <a:latin typeface="Times New Roman" pitchFamily="18" charset="0"/>
              <a:cs typeface="Times New Roman" pitchFamily="18" charset="0"/>
            </a:endParaRPr>
          </a:p>
          <a:p>
            <a:pPr algn="just"/>
            <a:r>
              <a:rPr lang="es-ES" sz="2000" b="1" i="1" dirty="0">
                <a:solidFill>
                  <a:srgbClr val="FFFF00"/>
                </a:solidFill>
                <a:latin typeface="Times New Roman" pitchFamily="18" charset="0"/>
                <a:cs typeface="Times New Roman" pitchFamily="18" charset="0"/>
              </a:rPr>
              <a:t>Existen trece sentencias en los últimos seis años de las Audiencias Provinciales que condenen por sólo riesgo, once  del 316 y dos del 317.</a:t>
            </a:r>
            <a:endParaRPr lang="es-ES" sz="2000" b="1" dirty="0">
              <a:solidFill>
                <a:srgbClr val="FFFF00"/>
              </a:solidFill>
              <a:latin typeface="Times New Roman" pitchFamily="18" charset="0"/>
              <a:cs typeface="Times New Roman" pitchFamily="18" charset="0"/>
            </a:endParaRPr>
          </a:p>
          <a:p>
            <a:pPr algn="just"/>
            <a:r>
              <a:rPr lang="es-ES" sz="2000" b="1" dirty="0">
                <a:latin typeface="Times New Roman" pitchFamily="18" charset="0"/>
                <a:cs typeface="Times New Roman" pitchFamily="18" charset="0"/>
              </a:rPr>
              <a:t>Sentencia Audiencia Provincial Alicante núm. 136/2003 (Sección 1ª), de 14 marzo Sentencia Audiencia Provincial Madrid núm. 433/2005 (Sección 15ª), de 27 septiembre, </a:t>
            </a:r>
          </a:p>
          <a:p>
            <a:pPr algn="just"/>
            <a:r>
              <a:rPr lang="es-ES" sz="2000" b="1" dirty="0">
                <a:latin typeface="Times New Roman" pitchFamily="18" charset="0"/>
                <a:cs typeface="Times New Roman" pitchFamily="18" charset="0"/>
              </a:rPr>
              <a:t>2006\20; Sentencia Audiencia Provincial Madrid núm. 416/2003 (Sección 3ª), de 30 julio,  Sentencia Audiencia Provincial Almería núm. 186/2005 (Sección 3ª), de 7 septiembre, Sentencia Audiencia Provincial Almería núm. 282/2005 (Sección 1), de 20 diciembre Sentencia Audiencia Provincial Almería núm. 6/2006 (Sección 3ª), de 13 enero; Sentencia  Audiencia Provincial Sevilla (Sección 7ª), de 24 octubre 2002, Sentencia Audiencia Provincial Sevilla núm. 242/2002 (Sección 7ª), de 6 junio</a:t>
            </a:r>
          </a:p>
          <a:p>
            <a:pPr algn="just"/>
            <a:r>
              <a:rPr lang="es-ES" sz="2000" b="1" dirty="0">
                <a:latin typeface="Times New Roman" pitchFamily="18" charset="0"/>
                <a:cs typeface="Times New Roman" pitchFamily="18" charset="0"/>
              </a:rPr>
              <a:t>Sentencia Audiencia Provincial León núm. 30/2004 (Sección 1ª), de 5 febrero, Sentencia Audiencia Provincial Murcia núm. 54/2005 (Sección 1ª), de 1 julio y </a:t>
            </a:r>
            <a:r>
              <a:rPr lang="es-ES" sz="2000" b="1" dirty="0">
                <a:solidFill>
                  <a:srgbClr val="FFFF00"/>
                </a:solidFill>
                <a:latin typeface="Times New Roman" pitchFamily="18" charset="0"/>
                <a:cs typeface="Times New Roman" pitchFamily="18" charset="0"/>
              </a:rPr>
              <a:t>Audiencia Provincial de Valencia </a:t>
            </a:r>
            <a:r>
              <a:rPr lang="es-ES" sz="2000" b="1" dirty="0">
                <a:latin typeface="Times New Roman" pitchFamily="18" charset="0"/>
                <a:cs typeface="Times New Roman" pitchFamily="18" charset="0"/>
              </a:rPr>
              <a:t>(Sección Tercera )Rollo16/06 de 24 de Enero 2006.</a:t>
            </a:r>
          </a:p>
          <a:p>
            <a:pPr algn="just"/>
            <a:r>
              <a:rPr lang="es-ES" sz="2000" b="1" i="1" dirty="0">
                <a:latin typeface="Times New Roman" pitchFamily="18" charset="0"/>
                <a:cs typeface="Times New Roman" pitchFamily="18" charset="0"/>
              </a:rPr>
              <a:t>-Carecer de barandillas ,redes ,cinturones ,en trabajos en altura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6" name="Rectangle 4"/>
          <p:cNvSpPr>
            <a:spLocks noChangeArrowheads="1"/>
          </p:cNvSpPr>
          <p:nvPr/>
        </p:nvSpPr>
        <p:spPr bwMode="auto">
          <a:xfrm>
            <a:off x="468313" y="107950"/>
            <a:ext cx="8207375" cy="5539978"/>
          </a:xfrm>
          <a:prstGeom prst="rect">
            <a:avLst/>
          </a:prstGeom>
          <a:noFill/>
          <a:ln w="9525">
            <a:noFill/>
            <a:miter lim="800000"/>
            <a:headEnd/>
            <a:tailEnd/>
          </a:ln>
          <a:effectLst/>
        </p:spPr>
        <p:txBody>
          <a:bodyPr anchor="ctr">
            <a:spAutoFit/>
          </a:bodyPr>
          <a:lstStyle/>
          <a:p>
            <a:pPr algn="just">
              <a:tabLst>
                <a:tab pos="2857500" algn="l"/>
              </a:tabLst>
            </a:pPr>
            <a:r>
              <a:rPr lang="es-ES" sz="2400" b="1" i="1" dirty="0">
                <a:solidFill>
                  <a:srgbClr val="FFFF00"/>
                </a:solidFill>
                <a:latin typeface="Times New Roman" pitchFamily="18" charset="0"/>
                <a:cs typeface="Times New Roman" pitchFamily="18" charset="0"/>
              </a:rPr>
              <a:t>IMPRUDENCIA DEL TRABAJADOR EN LOS DELITOS DE PELIGRO Y RESULTADO</a:t>
            </a:r>
          </a:p>
          <a:p>
            <a:pPr algn="just">
              <a:tabLst>
                <a:tab pos="2857500" algn="l"/>
              </a:tabLst>
            </a:pPr>
            <a:endParaRPr lang="es-ES" sz="1800" dirty="0">
              <a:solidFill>
                <a:srgbClr val="FF0000"/>
              </a:solidFill>
            </a:endParaRPr>
          </a:p>
          <a:p>
            <a:pPr algn="just">
              <a:tabLst>
                <a:tab pos="2857500" algn="l"/>
              </a:tabLst>
            </a:pPr>
            <a:r>
              <a:rPr lang="es-ES" b="1" i="1" dirty="0">
                <a:solidFill>
                  <a:srgbClr val="FFFF00"/>
                </a:solidFill>
              </a:rPr>
              <a:t>DE PELIGRO-   “ NO ” COMO REGLA GENERAL</a:t>
            </a:r>
          </a:p>
          <a:p>
            <a:pPr algn="just">
              <a:tabLst>
                <a:tab pos="2857500" algn="l"/>
              </a:tabLst>
            </a:pPr>
            <a:r>
              <a:rPr lang="es-ES" b="1" dirty="0"/>
              <a:t>El art 15.4 de la LPRL establece que la efectividad de las medidas preventivas </a:t>
            </a:r>
            <a:r>
              <a:rPr lang="es-ES" b="1" dirty="0">
                <a:solidFill>
                  <a:srgbClr val="FFFF00"/>
                </a:solidFill>
              </a:rPr>
              <a:t>deberá prever (EL  EMPRESARIO ) las </a:t>
            </a:r>
            <a:r>
              <a:rPr lang="es-ES" b="1" u="sng" dirty="0">
                <a:solidFill>
                  <a:srgbClr val="FFFF00"/>
                </a:solidFill>
              </a:rPr>
              <a:t>distracciones o imprudencias no temerarias</a:t>
            </a:r>
            <a:r>
              <a:rPr lang="es-ES" b="1" dirty="0">
                <a:solidFill>
                  <a:srgbClr val="FFFF00"/>
                </a:solidFill>
              </a:rPr>
              <a:t> </a:t>
            </a:r>
            <a:r>
              <a:rPr lang="es-ES" b="1" dirty="0"/>
              <a:t>que pudiera cometer el trabajador.</a:t>
            </a:r>
          </a:p>
          <a:p>
            <a:pPr algn="just">
              <a:tabLst>
                <a:tab pos="2857500" algn="l"/>
              </a:tabLst>
            </a:pPr>
            <a:r>
              <a:rPr lang="es-ES" b="1" dirty="0"/>
              <a:t>(</a:t>
            </a:r>
            <a:r>
              <a:rPr lang="es-ES" b="1" dirty="0">
                <a:solidFill>
                  <a:srgbClr val="FFFF00"/>
                </a:solidFill>
              </a:rPr>
              <a:t>PRINCIPIO DE DESCONFIANZA )</a:t>
            </a:r>
          </a:p>
          <a:p>
            <a:pPr algn="just">
              <a:tabLst>
                <a:tab pos="2857500" algn="l"/>
              </a:tabLst>
            </a:pPr>
            <a:r>
              <a:rPr lang="es-ES" b="1" dirty="0"/>
              <a:t>la Sentencia Tribunal Supremo núm. 1329/2001, de 5 septiembre, RJ 2001\8340 (Ponente: Excmo. Sr. D. Joaquín Delgado García), </a:t>
            </a:r>
            <a:r>
              <a:rPr lang="es-ES" b="1" i="1" dirty="0"/>
              <a:t>“es un principio definitivamente adquirido en el ámbito de las relaciones laborales el de la protección del trabajador frente a sus propias imprudencias profesionales, principio que inspira toda la legislación en materia de accidentes de trabajo”</a:t>
            </a:r>
          </a:p>
          <a:p>
            <a:pPr algn="just">
              <a:tabLst>
                <a:tab pos="2857500" algn="l"/>
              </a:tabLst>
            </a:pPr>
            <a:r>
              <a:rPr lang="es-ES" b="1" i="1" dirty="0">
                <a:solidFill>
                  <a:srgbClr val="FF0000"/>
                </a:solidFill>
              </a:rPr>
              <a:t>-</a:t>
            </a:r>
            <a:r>
              <a:rPr lang="es-ES" b="1" i="1" dirty="0">
                <a:solidFill>
                  <a:srgbClr val="FFFF00"/>
                </a:solidFill>
              </a:rPr>
              <a:t>DE  RESULTADO (DELITO IMPRUDENTE)</a:t>
            </a:r>
            <a:endParaRPr lang="es-ES" b="1" dirty="0">
              <a:solidFill>
                <a:srgbClr val="FFFF00"/>
              </a:solidFill>
            </a:endParaRPr>
          </a:p>
          <a:p>
            <a:pPr algn="just">
              <a:tabLst>
                <a:tab pos="2857500" algn="l"/>
              </a:tabLst>
            </a:pPr>
            <a:r>
              <a:rPr lang="es-ES" b="1" dirty="0"/>
              <a:t>Es posible que la actuación imprudente del trabajador degrade la imprudencia del autor del delito de resultado pero el delito de riesgo queda incólume. En este sentido, la </a:t>
            </a:r>
            <a:r>
              <a:rPr lang="es-ES" b="1" u="sng" dirty="0"/>
              <a:t>Sentencia Audiencia Provincial Sevilla </a:t>
            </a:r>
            <a:r>
              <a:rPr lang="es-ES" b="1" dirty="0"/>
              <a:t>núm. 201/2004 (Sección 3ª), de 24 marzo</a:t>
            </a:r>
            <a:r>
              <a:rPr lang="es-ES" dirty="0"/>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4"/>
          <p:cNvSpPr>
            <a:spLocks noChangeArrowheads="1"/>
          </p:cNvSpPr>
          <p:nvPr/>
        </p:nvSpPr>
        <p:spPr bwMode="auto">
          <a:xfrm>
            <a:off x="395288" y="-9525"/>
            <a:ext cx="8353425" cy="6186309"/>
          </a:xfrm>
          <a:prstGeom prst="rect">
            <a:avLst/>
          </a:prstGeom>
          <a:noFill/>
          <a:ln w="9525">
            <a:noFill/>
            <a:miter lim="800000"/>
            <a:headEnd/>
            <a:tailEnd/>
          </a:ln>
          <a:effectLst/>
        </p:spPr>
        <p:txBody>
          <a:bodyPr anchor="ctr">
            <a:spAutoFit/>
          </a:bodyPr>
          <a:lstStyle/>
          <a:p>
            <a:pPr algn="just"/>
            <a:r>
              <a:rPr lang="es-ES" sz="1800" b="1" i="1" dirty="0">
                <a:solidFill>
                  <a:srgbClr val="FF0000"/>
                </a:solidFill>
              </a:rPr>
              <a:t>                         </a:t>
            </a:r>
            <a:r>
              <a:rPr lang="es-ES" sz="2400" b="1" i="1" dirty="0">
                <a:solidFill>
                  <a:srgbClr val="FFFF00"/>
                </a:solidFill>
                <a:latin typeface="Times New Roman" pitchFamily="18" charset="0"/>
                <a:cs typeface="Times New Roman" pitchFamily="18" charset="0"/>
              </a:rPr>
              <a:t>CULPA  DEL  TRABAJADOR</a:t>
            </a:r>
          </a:p>
          <a:p>
            <a:pPr algn="just"/>
            <a:endParaRPr lang="es-ES" sz="1800" b="1" i="1" dirty="0">
              <a:solidFill>
                <a:srgbClr val="FF0000"/>
              </a:solidFill>
            </a:endParaRPr>
          </a:p>
          <a:p>
            <a:pPr algn="just"/>
            <a:r>
              <a:rPr lang="es-ES" sz="1800" b="1" i="1" dirty="0"/>
              <a:t>-ART. 29 LPRL “Es obligación del trabajador velar ,según sus posibilidades y el cumplimiento de las medidas de prevención ……el  incumplimiento de las medidas de prevención ,tendrá la consideración de incumplimiento laboral , a los efectos del art . 58.1 del Estatuto de los Trabajadores..”</a:t>
            </a:r>
          </a:p>
          <a:p>
            <a:pPr algn="just"/>
            <a:r>
              <a:rPr lang="es-ES" sz="1800" b="1" i="1" dirty="0"/>
              <a:t>-SAP Alicante de 20-abril -2002 (degradó a falta de imprudencia ,por falta de anclaje de cinturón que llevaba colocado ).SAP Granada 22-Marzo -2002</a:t>
            </a:r>
          </a:p>
          <a:p>
            <a:pPr algn="just"/>
            <a:r>
              <a:rPr lang="es-ES" sz="1800" b="1" i="1" dirty="0"/>
              <a:t>-SAP Granada 22-Marzo -2002(degrada a falta por concurrencia de culpas y afecta al quantum indemnizatorio )</a:t>
            </a:r>
          </a:p>
          <a:p>
            <a:pPr algn="just"/>
            <a:endParaRPr lang="es-ES" sz="2400" b="1" i="1" dirty="0">
              <a:solidFill>
                <a:srgbClr val="FFFF00"/>
              </a:solidFill>
            </a:endParaRPr>
          </a:p>
          <a:p>
            <a:pPr algn="just"/>
            <a:r>
              <a:rPr lang="es-ES" sz="2400" b="1" i="1" dirty="0">
                <a:solidFill>
                  <a:srgbClr val="FFFF00"/>
                </a:solidFill>
              </a:rPr>
              <a:t>                  CULPA  EXCLUSIVA DEL TRABAJADOR</a:t>
            </a:r>
          </a:p>
          <a:p>
            <a:pPr algn="just"/>
            <a:endParaRPr lang="es-ES" sz="1800" b="1" i="1" dirty="0"/>
          </a:p>
          <a:p>
            <a:pPr algn="just"/>
            <a:r>
              <a:rPr lang="es-ES" sz="1800" b="1" i="1" dirty="0"/>
              <a:t>-</a:t>
            </a:r>
            <a:r>
              <a:rPr lang="es-ES" sz="1800" b="1" i="1" dirty="0" err="1"/>
              <a:t>SAPBarcelona</a:t>
            </a:r>
            <a:r>
              <a:rPr lang="es-ES" sz="1800" b="1" i="1" dirty="0"/>
              <a:t> 21-Mayo- 2001 </a:t>
            </a:r>
          </a:p>
          <a:p>
            <a:pPr algn="just"/>
            <a:r>
              <a:rPr lang="es-ES" sz="1800" b="1" i="1" dirty="0"/>
              <a:t>-SAP Madrid  11- Julio -2003</a:t>
            </a:r>
            <a:endParaRPr lang="es-ES" sz="1800" dirty="0"/>
          </a:p>
          <a:p>
            <a:pPr algn="just"/>
            <a:r>
              <a:rPr lang="es-ES" sz="1800" b="1" i="1" dirty="0"/>
              <a:t>Auto AP Tarragona de 8 –Octubre -2001 “ no es posible al empresario vigilar de forma individual y durante todo el horario laboral ,el cumplimiento estricto de las normas de seguridad e higiene ,dado que el trabajador también tiene obligaciones conforme  el art. 29 LPRL ”</a:t>
            </a:r>
            <a:endParaRPr lang="es-ES" sz="1800" dirty="0"/>
          </a:p>
          <a:p>
            <a:pPr algn="just"/>
            <a:r>
              <a:rPr lang="es-ES" sz="1800" b="1" i="1" dirty="0"/>
              <a:t>Auto TS 6-Noviembre-2001(culpa exclusiva del trabajador por manipular un </a:t>
            </a:r>
            <a:r>
              <a:rPr lang="es-ES" sz="1800" b="1" i="1" dirty="0" err="1"/>
              <a:t>bibón</a:t>
            </a:r>
            <a:r>
              <a:rPr lang="es-ES" sz="1800" b="1" i="1" dirty="0"/>
              <a:t> ),igual </a:t>
            </a:r>
            <a:r>
              <a:rPr lang="es-ES" sz="1800" b="1" i="1" dirty="0" err="1"/>
              <a:t>SAPBarcelona</a:t>
            </a:r>
            <a:r>
              <a:rPr lang="es-ES" sz="1800" b="1" i="1" dirty="0"/>
              <a:t> 21-Mayo-2001</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4" name="Rectangle 4"/>
          <p:cNvSpPr>
            <a:spLocks noChangeArrowheads="1"/>
          </p:cNvSpPr>
          <p:nvPr/>
        </p:nvSpPr>
        <p:spPr bwMode="auto">
          <a:xfrm>
            <a:off x="323850" y="50800"/>
            <a:ext cx="8820150" cy="5940088"/>
          </a:xfrm>
          <a:prstGeom prst="rect">
            <a:avLst/>
          </a:prstGeom>
          <a:noFill/>
          <a:ln w="9525">
            <a:noFill/>
            <a:miter lim="800000"/>
            <a:headEnd/>
            <a:tailEnd/>
          </a:ln>
          <a:effectLst/>
        </p:spPr>
        <p:txBody>
          <a:bodyPr anchor="ctr">
            <a:spAutoFit/>
          </a:bodyPr>
          <a:lstStyle/>
          <a:p>
            <a:pPr algn="just">
              <a:tabLst>
                <a:tab pos="669925" algn="l"/>
              </a:tabLst>
            </a:pPr>
            <a:r>
              <a:rPr lang="es-ES" sz="2400" b="1" i="1" dirty="0">
                <a:solidFill>
                  <a:srgbClr val="FFFF00"/>
                </a:solidFill>
              </a:rPr>
              <a:t>                    SUJETOS   RESPONSABLES</a:t>
            </a:r>
          </a:p>
          <a:p>
            <a:pPr algn="just">
              <a:tabLst>
                <a:tab pos="669925" algn="l"/>
              </a:tabLst>
            </a:pPr>
            <a:endParaRPr lang="es-ES" dirty="0">
              <a:solidFill>
                <a:srgbClr val="FF0000"/>
              </a:solidFill>
            </a:endParaRPr>
          </a:p>
          <a:p>
            <a:pPr algn="just">
              <a:tabLst>
                <a:tab pos="669925" algn="l"/>
              </a:tabLst>
            </a:pPr>
            <a:r>
              <a:rPr lang="es-ES" b="1" i="1" dirty="0">
                <a:solidFill>
                  <a:srgbClr val="FFFF00"/>
                </a:solidFill>
              </a:rPr>
              <a:t>NOTAS  ESENCIALES:</a:t>
            </a:r>
            <a:endParaRPr lang="es-ES" dirty="0">
              <a:solidFill>
                <a:srgbClr val="FFFF00"/>
              </a:solidFill>
            </a:endParaRPr>
          </a:p>
          <a:p>
            <a:pPr algn="just">
              <a:tabLst>
                <a:tab pos="669925" algn="l"/>
              </a:tabLst>
            </a:pPr>
            <a:r>
              <a:rPr lang="es-ES" b="1" i="1" dirty="0"/>
              <a:t>-</a:t>
            </a:r>
            <a:r>
              <a:rPr lang="es-ES" sz="2000" b="1" i="1" dirty="0"/>
              <a:t>Ostentar o tener </a:t>
            </a:r>
            <a:r>
              <a:rPr lang="es-ES" sz="2000" b="1" i="1" u="sng" dirty="0">
                <a:solidFill>
                  <a:srgbClr val="FFFF00"/>
                </a:solidFill>
              </a:rPr>
              <a:t>funciones directivas</a:t>
            </a:r>
            <a:r>
              <a:rPr lang="es-ES" sz="2000" b="1" i="1" dirty="0">
                <a:solidFill>
                  <a:srgbClr val="FFFF00"/>
                </a:solidFill>
              </a:rPr>
              <a:t> </a:t>
            </a:r>
            <a:r>
              <a:rPr lang="es-ES" sz="2000" b="1" i="1" dirty="0"/>
              <a:t>en la actividad laboral (en materia de </a:t>
            </a:r>
            <a:r>
              <a:rPr lang="es-ES" sz="2000" b="1" i="1" dirty="0" err="1"/>
              <a:t>de</a:t>
            </a:r>
            <a:r>
              <a:rPr lang="es-ES" sz="2000" b="1" i="1" dirty="0"/>
              <a:t> seguridad y salud laboral).Pueden  ser “alta” o “intermedia” dirección ,pero no los meros ejecutores .</a:t>
            </a:r>
          </a:p>
          <a:p>
            <a:pPr algn="just">
              <a:tabLst>
                <a:tab pos="669925" algn="l"/>
              </a:tabLst>
            </a:pPr>
            <a:endParaRPr lang="es-ES" sz="2000" dirty="0"/>
          </a:p>
          <a:p>
            <a:pPr algn="just">
              <a:tabLst>
                <a:tab pos="669925" algn="l"/>
              </a:tabLst>
            </a:pPr>
            <a:r>
              <a:rPr lang="es-ES" sz="2000" b="1" i="1" dirty="0"/>
              <a:t>-Facultad de dirección </a:t>
            </a:r>
            <a:r>
              <a:rPr lang="es-ES" sz="2000" b="1" i="1" u="sng" dirty="0">
                <a:solidFill>
                  <a:srgbClr val="FFFF00"/>
                </a:solidFill>
              </a:rPr>
              <a:t>autónoma</a:t>
            </a:r>
            <a:r>
              <a:rPr lang="es-ES" sz="2000" b="1" i="1" u="sng" dirty="0"/>
              <a:t>(</a:t>
            </a:r>
            <a:r>
              <a:rPr lang="es-ES" sz="2000" b="1" i="1" dirty="0"/>
              <a:t> equivalente, a poder “  </a:t>
            </a:r>
            <a:r>
              <a:rPr lang="es-ES" sz="2000" b="1" i="1" u="sng" dirty="0">
                <a:solidFill>
                  <a:srgbClr val="FFFF00"/>
                </a:solidFill>
              </a:rPr>
              <a:t>ordenar</a:t>
            </a:r>
            <a:r>
              <a:rPr lang="es-ES" sz="2000" b="1" i="1" dirty="0"/>
              <a:t>” o “</a:t>
            </a:r>
            <a:r>
              <a:rPr lang="es-ES" sz="2000" b="1" i="1" u="sng" dirty="0">
                <a:solidFill>
                  <a:srgbClr val="FFFF00"/>
                </a:solidFill>
              </a:rPr>
              <a:t>disponer</a:t>
            </a:r>
            <a:r>
              <a:rPr lang="es-ES" sz="2000" b="1" i="1" dirty="0">
                <a:solidFill>
                  <a:srgbClr val="FFFF00"/>
                </a:solidFill>
              </a:rPr>
              <a:t> ”, </a:t>
            </a:r>
            <a:r>
              <a:rPr lang="es-ES" sz="2000" b="1" i="1" dirty="0"/>
              <a:t>por si mismo ).  </a:t>
            </a:r>
          </a:p>
          <a:p>
            <a:pPr algn="just">
              <a:tabLst>
                <a:tab pos="669925" algn="l"/>
              </a:tabLst>
            </a:pPr>
            <a:endParaRPr lang="es-ES" sz="2000" dirty="0"/>
          </a:p>
          <a:p>
            <a:pPr algn="just">
              <a:tabLst>
                <a:tab pos="669925" algn="l"/>
              </a:tabLst>
            </a:pPr>
            <a:r>
              <a:rPr lang="es-ES" sz="2000" b="1" i="1" dirty="0"/>
              <a:t>-Es indispensable que le corresponda la facultad (derecho – deber )de </a:t>
            </a:r>
            <a:r>
              <a:rPr lang="es-ES" sz="2000" b="1" i="1" u="sng" dirty="0">
                <a:solidFill>
                  <a:srgbClr val="FFFF00"/>
                </a:solidFill>
              </a:rPr>
              <a:t>poder paralizar</a:t>
            </a:r>
            <a:r>
              <a:rPr lang="es-ES" sz="2000" b="1" i="1" dirty="0">
                <a:solidFill>
                  <a:srgbClr val="FFFF00"/>
                </a:solidFill>
              </a:rPr>
              <a:t> </a:t>
            </a:r>
            <a:r>
              <a:rPr lang="es-ES" sz="2000" b="1" i="1" dirty="0"/>
              <a:t>la obra ,si la medidas de seguridad fueron incumplidas.</a:t>
            </a:r>
          </a:p>
          <a:p>
            <a:pPr algn="just">
              <a:tabLst>
                <a:tab pos="669925" algn="l"/>
              </a:tabLst>
            </a:pPr>
            <a:endParaRPr lang="es-ES" sz="2000" dirty="0"/>
          </a:p>
          <a:p>
            <a:pPr algn="just">
              <a:tabLst>
                <a:tab pos="669925" algn="l"/>
              </a:tabLst>
            </a:pPr>
            <a:r>
              <a:rPr lang="es-ES" sz="2000" b="1" i="1" dirty="0"/>
              <a:t>-Que el resultado típico del hecho delictivo ,se le pueda imputar objetivamente .</a:t>
            </a:r>
          </a:p>
          <a:p>
            <a:pPr algn="just">
              <a:tabLst>
                <a:tab pos="669925" algn="l"/>
              </a:tabLst>
            </a:pPr>
            <a:endParaRPr lang="es-ES" sz="2000" dirty="0"/>
          </a:p>
          <a:p>
            <a:pPr algn="just">
              <a:tabLst>
                <a:tab pos="669925" algn="l"/>
              </a:tabLst>
            </a:pPr>
            <a:r>
              <a:rPr lang="es-ES" sz="2000" b="1" i="1" dirty="0"/>
              <a:t>-Tener un deber objetivo de cuidado .</a:t>
            </a:r>
          </a:p>
          <a:p>
            <a:pPr algn="just">
              <a:tabLst>
                <a:tab pos="669925" algn="l"/>
              </a:tabLst>
            </a:pPr>
            <a:endParaRPr lang="es-ES" sz="2000" dirty="0"/>
          </a:p>
          <a:p>
            <a:pPr algn="just">
              <a:tabLst>
                <a:tab pos="669925" algn="l"/>
              </a:tabLst>
            </a:pPr>
            <a:r>
              <a:rPr lang="es-ES" sz="2000" b="1" i="1" dirty="0"/>
              <a:t>-Tener una posición de garante y poder actuar ante la fuente de riesgo.</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428596" y="785794"/>
            <a:ext cx="8286808" cy="512448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EL PROTOCOLO MARCO COMO INSTRUMENTO PARA GARANTIZAR UNA INVESTIGACIÓN RÁPIDA, ESPECIALIZADA Y EFICAZ DE LOS DELITOS DE SINIESTRALIDAD LABORAL</a:t>
            </a:r>
            <a:r>
              <a:rPr kumimoji="0" lang="es-ES" sz="20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a:t>
            </a:r>
          </a:p>
          <a:p>
            <a:pPr marL="0" marR="0" lvl="0" indent="571500" algn="l" defTabSz="914400" rtl="0" eaLnBrk="1" fontAlgn="base" latinLnBrk="0" hangingPunct="1">
              <a:lnSpc>
                <a:spcPct val="100000"/>
              </a:lnSpc>
              <a:spcBef>
                <a:spcPct val="0"/>
              </a:spcBef>
              <a:spcAft>
                <a:spcPct val="0"/>
              </a:spcAft>
              <a:buClrTx/>
              <a:buSzTx/>
              <a:buFontTx/>
              <a:buNone/>
              <a:tabLst/>
            </a:pPr>
            <a:endParaRPr lang="es-ES" dirty="0" smtClean="0">
              <a:solidFill>
                <a:srgbClr val="FFFF00"/>
              </a:solidFill>
              <a:latin typeface="Arial" pitchFamily="34" charset="0"/>
              <a:cs typeface="Arial" pitchFamily="34" charset="0"/>
            </a:endParaRPr>
          </a:p>
          <a:p>
            <a:pPr marL="0" marR="0" lvl="0" indent="571500" algn="l" defTabSz="914400" rtl="0" eaLnBrk="1" fontAlgn="base" latinLnBrk="0" hangingPunct="1">
              <a:lnSpc>
                <a:spcPct val="100000"/>
              </a:lnSpc>
              <a:spcBef>
                <a:spcPct val="0"/>
              </a:spcBef>
              <a:spcAft>
                <a:spcPct val="0"/>
              </a:spcAft>
              <a:buClrTx/>
              <a:buSzTx/>
              <a:buFontTx/>
              <a:buNone/>
              <a:tabLst/>
            </a:pPr>
            <a:endParaRPr kumimoji="0" lang="es-E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El objetivo</a:t>
            </a:r>
            <a:r>
              <a:rPr kumimoji="0" lang="es-ES" sz="2400" b="0"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clave </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del PROTOCOLO  es garantizar el éxito de la investigación penal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en los procesos de siniestralidad laboral</a:t>
            </a:r>
            <a:r>
              <a:rPr kumimoji="0" lang="es-ES" sz="24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s-E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sea como consecuencia de un accidente con resultado de muerte o de lesiones graves, sea como consecuencia de la detección de situaciones de grave riesgo para la vida y salud de los trabajadores, como resultado de la infracción de normas sobre riesgos laborales por las personas legalmente.</a:t>
            </a: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Tres graves problemas que inciden de modo decisivo en la eficacia de la justicia penal en estos procesos.</a:t>
            </a:r>
            <a:endParaRPr kumimoji="0" lang="es-ES" sz="24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1"/>
          <p:cNvSpPr>
            <a:spLocks noChangeArrowheads="1"/>
          </p:cNvSpPr>
          <p:nvPr/>
        </p:nvSpPr>
        <p:spPr bwMode="auto">
          <a:xfrm>
            <a:off x="428596" y="357166"/>
            <a:ext cx="857256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Una tardía intervención de las instituciones encargadas de la investigación del accidente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Policía o Inspección de Trabajo</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lo que permite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en muchas ocasiones que cuando tales instituciones acuden al lugar de los hechos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se encuentren un escenario distinto al que existía en el momento del suceso.</a:t>
            </a:r>
          </a:p>
          <a:p>
            <a:pPr marL="0" marR="0" lvl="0" indent="571500" algn="l" defTabSz="914400" rtl="0" eaLnBrk="1" fontAlgn="base" latinLnBrk="0" hangingPunct="1">
              <a:lnSpc>
                <a:spcPct val="100000"/>
              </a:lnSpc>
              <a:spcBef>
                <a:spcPct val="0"/>
              </a:spcBef>
              <a:spcAft>
                <a:spcPct val="0"/>
              </a:spcAft>
              <a:buClrTx/>
              <a:buSzTx/>
              <a:buFontTx/>
              <a:buNone/>
              <a:tabLst/>
            </a:pPr>
            <a:endParaRPr kumimoji="0" lang="es-ES" sz="2400" b="1" i="0" u="sng"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El tratamiento de genérico de esta materia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por parte de las autoridades intervinientes en el proceso desde el inicio de la investigación,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sin tener en cuenta que son necesarios conocimientos específicos</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de la normativa extrapenal para dotar la investigación de una correcta orientación.</a:t>
            </a: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es-ES"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Una  actuación deficitaria en cuanto a coordinación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entre las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instituciones y autoridades</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que intervienen en la investigación de este tipo de delitos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(Policía, Inspección, Técnicos de los servicios de prevención, autoridades sanitarias, Ministerio Fiscal y Juzgados de Instrucción).</a:t>
            </a:r>
            <a:endParaRPr kumimoji="0" lang="es-ES"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es-ES"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214282" y="357166"/>
            <a:ext cx="8643966" cy="64633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l" defTabSz="914400" rtl="0" eaLnBrk="1" fontAlgn="base" latinLnBrk="0" hangingPunct="1">
              <a:lnSpc>
                <a:spcPct val="100000"/>
              </a:lnSpc>
              <a:spcBef>
                <a:spcPct val="0"/>
              </a:spcBef>
              <a:spcAft>
                <a:spcPct val="0"/>
              </a:spcAft>
              <a:buClrTx/>
              <a:buSzTx/>
              <a:buFontTx/>
              <a:buNone/>
              <a:tabLst>
                <a:tab pos="752475" algn="l"/>
              </a:tabLst>
            </a:pPr>
            <a:r>
              <a:rPr kumimoji="0" lang="es-ES" sz="23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El PROTOCOLO MARCO</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trata de abordar y </a:t>
            </a:r>
            <a:r>
              <a:rPr kumimoji="0" lang="es-ES" sz="23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resolver los tres problemas enunciados</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estableciendo </a:t>
            </a:r>
            <a:r>
              <a:rPr kumimoji="0" lang="es-ES" sz="23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mecanismos</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que tienden a </a:t>
            </a:r>
            <a:r>
              <a:rPr kumimoji="0" lang="es-ES" sz="23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favorecer</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s-ES" sz="23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la inmediatez </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en las actuaciones, la </a:t>
            </a:r>
            <a:r>
              <a:rPr kumimoji="0" lang="es-ES" sz="23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especialización</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de los intervinientes en la investigación de los delitos y </a:t>
            </a:r>
            <a:r>
              <a:rPr kumimoji="0" lang="es-ES" sz="23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la coordinación</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de cuantas autoridades e instituciones participan durante la instrucción de estas causas.</a:t>
            </a:r>
            <a:endParaRPr kumimoji="0" lang="es-ES" sz="23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tab pos="752475" algn="l"/>
              </a:tabLst>
            </a:pPr>
            <a:r>
              <a:rPr kumimoji="0" lang="es-ES" sz="23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INMEDIATEZ DE LAS ACTUACIONES.</a:t>
            </a:r>
            <a:endParaRPr kumimoji="0" lang="es-ES" sz="23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tab pos="752475" algn="l"/>
              </a:tabLst>
            </a:pPr>
            <a:r>
              <a:rPr kumimoji="0" lang="es-ES" sz="23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CONOCIMIENTO DE LA NOTITIA CRIMINIS</a:t>
            </a:r>
            <a:endParaRPr kumimoji="0" lang="es-ES" sz="23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tab pos="752475" algn="l"/>
              </a:tabLst>
            </a:pP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El protocolo favorece la rápida intervención en los supuestos en que es </a:t>
            </a:r>
            <a:r>
              <a:rPr kumimoji="0" lang="es-ES" sz="23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Administración Sanitaria</a:t>
            </a:r>
            <a:r>
              <a:rPr kumimoji="0" lang="es-ES" sz="23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la primera en conocer la existencia del siniestro –por </a:t>
            </a:r>
            <a:r>
              <a:rPr kumimoji="0" lang="es-ES" sz="23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haber sido trasladados al hospital los heridos</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por ejemplo- al señalar que </a:t>
            </a:r>
            <a:r>
              <a:rPr kumimoji="0" lang="es-ES" sz="23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deberá poner los hechos en conocimiento inmediato del Juzgado y, sobre todo, de la Policía Judicial</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(Punto 1, del Apartado A, del Anexo I), a quien –a partir de ese momento- </a:t>
            </a:r>
            <a:r>
              <a:rPr kumimoji="0" lang="es-ES" sz="23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incumbirá el desplazamiento</a:t>
            </a:r>
            <a:r>
              <a:rPr kumimoji="0" lang="es-ES" sz="23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3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al lugar del suceso y la adopción de las cautelas precisas </a:t>
            </a:r>
            <a:r>
              <a:rPr kumimoji="0" lang="es-ES" sz="23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para garantizar el mantenimiento de las circunstancias que dieron lugar al accidente.</a:t>
            </a:r>
            <a:endParaRPr kumimoji="0" lang="es-ES" sz="23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tab pos="752475" algn="l"/>
              </a:tabLst>
            </a:pPr>
            <a:endParaRPr kumimoji="0" lang="es-ES" sz="23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1"/>
          <p:cNvSpPr>
            <a:spLocks noChangeArrowheads="1"/>
          </p:cNvSpPr>
          <p:nvPr/>
        </p:nvSpPr>
        <p:spPr bwMode="auto">
          <a:xfrm>
            <a:off x="857224" y="357166"/>
            <a:ext cx="7858180" cy="66633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POLICÍA JUDICIAL COMO GARANTE DE UN CORRECTO CONOCIMIENTO DE LOS HECHOS</a:t>
            </a:r>
          </a:p>
          <a:p>
            <a:pPr marL="0" marR="0" lvl="0" indent="571500" algn="l" defTabSz="914400" rtl="0" eaLnBrk="1" fontAlgn="base" latinLnBrk="0" hangingPunct="1">
              <a:lnSpc>
                <a:spcPct val="100000"/>
              </a:lnSpc>
              <a:spcBef>
                <a:spcPct val="0"/>
              </a:spcBef>
              <a:spcAft>
                <a:spcPct val="0"/>
              </a:spcAft>
              <a:buClrTx/>
              <a:buSzTx/>
              <a:buFontTx/>
              <a:buNone/>
              <a:tabLst/>
            </a:pPr>
            <a:endParaRPr lang="es-ES" b="1" dirty="0" smtClean="0">
              <a:latin typeface="Arial" pitchFamily="34" charset="0"/>
              <a:cs typeface="Arial" pitchFamily="34" charset="0"/>
            </a:endParaRPr>
          </a:p>
          <a:p>
            <a:pPr marL="0" marR="0" lvl="0" indent="571500" algn="l" defTabSz="914400" rtl="0" eaLnBrk="1" fontAlgn="base" latinLnBrk="0" hangingPunct="1">
              <a:lnSpc>
                <a:spcPct val="100000"/>
              </a:lnSpc>
              <a:spcBef>
                <a:spcPct val="0"/>
              </a:spcBef>
              <a:spcAft>
                <a:spcPct val="0"/>
              </a:spcAft>
              <a:buClrTx/>
              <a:buSzTx/>
              <a:buFontTx/>
              <a:buNone/>
              <a:tabLst/>
            </a:pPr>
            <a:endParaRPr kumimoji="0" lang="es-E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policía judicial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haya tenido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conocimiento del accidente</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con resultado de muerte o de lesiones directamente o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 través de la Administración Sanitaria</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o por cualquier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otro medio</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es esencial que, a partir del mismo momento en que conoce la noticia del hecho,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ponga en marcha mecanismos que garanticen el conocimiento de la realidad de lo sucedido,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lo</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que deberá materializarse mediante la inmediata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comunicación</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por parte de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la Policía Judicial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del suceso al Juzgado de Instrucción</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al Ministerio Fiscal y a la Inspección de Trabajo</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(Punto 2, del Apartado B, del Anexo I) y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mediante la redacción de un completo atestado</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(Punto 4, del Apartado B, del Anexo I) en el que deberá reseñarse cuantas circunstancias puedan incidir en el exacto conocimiento del hecho. </a:t>
            </a: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214282" y="285728"/>
            <a:ext cx="8929718"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tab pos="457200" algn="l"/>
              </a:tabLst>
            </a:pPr>
            <a:r>
              <a:rPr kumimoji="0" lang="es-ES" sz="18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Las actuaciones de la policía se concretarán en</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t>
            </a:r>
          </a:p>
          <a:p>
            <a:pPr marL="0" marR="0" lvl="0" indent="571500" algn="just" defTabSz="914400" rtl="0" eaLnBrk="1" fontAlgn="base" latinLnBrk="0" hangingPunct="1">
              <a:lnSpc>
                <a:spcPct val="100000"/>
              </a:lnSpc>
              <a:spcBef>
                <a:spcPct val="0"/>
              </a:spcBef>
              <a:spcAft>
                <a:spcPct val="0"/>
              </a:spcAft>
              <a:buClrTx/>
              <a:buSzTx/>
              <a:buFontTx/>
              <a:buNone/>
              <a:tabLst>
                <a:tab pos="457200" algn="l"/>
              </a:tabLst>
            </a:pPr>
            <a:endParaRPr kumimoji="0" lang="es-ES" sz="24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Char char="•"/>
              <a:tabLst>
                <a:tab pos="457200" algn="l"/>
              </a:tabLst>
            </a:pP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Presupuesto</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acotar el escenario del hecho: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Deberá realizar cuantas actuaciones estime pertinentes para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garantizar la inamovilidad de las circunstancias concurrentes en el momento de los hechos.</a:t>
            </a:r>
          </a:p>
          <a:p>
            <a:pPr marL="0" marR="0" lvl="0" indent="571500" algn="just" defTabSz="914400" rtl="0" eaLnBrk="0" fontAlgn="base" latinLnBrk="0" hangingPunct="0">
              <a:lnSpc>
                <a:spcPct val="100000"/>
              </a:lnSpc>
              <a:spcBef>
                <a:spcPct val="0"/>
              </a:spcBef>
              <a:spcAft>
                <a:spcPct val="0"/>
              </a:spcAft>
              <a:buClrTx/>
              <a:buSzTx/>
              <a:buFontTx/>
              <a:buChar char="•"/>
              <a:tabLst>
                <a:tab pos="457200" algn="l"/>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Char char="•"/>
              <a:tabLst>
                <a:tab pos="457200" algn="l"/>
              </a:tabLst>
            </a:pP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Realización de una minuciosa Inspección Ocular.</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Siempre que sea posible,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acompañado del Inspector de Trabajo y del Técnico de los servicios autonómicos de prevención</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Esta Inspección se complementará:</a:t>
            </a:r>
          </a:p>
          <a:p>
            <a:pPr marL="0" marR="0" lvl="0" indent="571500" algn="just" defTabSz="914400" rtl="0" eaLnBrk="0" fontAlgn="base" latinLnBrk="0" hangingPunct="0">
              <a:lnSpc>
                <a:spcPct val="100000"/>
              </a:lnSpc>
              <a:spcBef>
                <a:spcPct val="0"/>
              </a:spcBef>
              <a:spcAft>
                <a:spcPct val="0"/>
              </a:spcAft>
              <a:buClrTx/>
              <a:buSzTx/>
              <a:buFontTx/>
              <a:buChar char="•"/>
              <a:tabLst>
                <a:tab pos="457200" algn="l"/>
              </a:tabLst>
            </a:pPr>
            <a:r>
              <a:rPr kumimoji="0" lang="es-E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Recogiendo los efectos</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existentes en el lugar de los hechos que permita recomponer lo sucedido.</a:t>
            </a:r>
          </a:p>
          <a:p>
            <a:pPr marL="0" marR="0" lvl="0" indent="571500" algn="just" defTabSz="914400" rtl="0" eaLnBrk="0" fontAlgn="base" latinLnBrk="0" hangingPunct="0">
              <a:lnSpc>
                <a:spcPct val="100000"/>
              </a:lnSpc>
              <a:spcBef>
                <a:spcPct val="0"/>
              </a:spcBef>
              <a:spcAft>
                <a:spcPct val="0"/>
              </a:spcAft>
              <a:buClrTx/>
              <a:buSzTx/>
              <a:buFontTx/>
              <a:buChar char="•"/>
              <a:tabLst>
                <a:tab pos="457200" algn="l"/>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Char char="•"/>
              <a:tabLst>
                <a:tab pos="457200" algn="l"/>
              </a:tabLst>
            </a:pP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Averiguando</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 haciendo constar la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existencia de cámaras de vigilancia</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en las proximidades de los hechos que permita verificar las imágenes captadas son de interés. </a:t>
            </a: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0" y="214290"/>
            <a:ext cx="9358346" cy="68326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l" defTabSz="914400" rtl="0" eaLnBrk="1" fontAlgn="base" latinLnBrk="0" hangingPunct="1">
              <a:lnSpc>
                <a:spcPct val="100000"/>
              </a:lnSpc>
              <a:spcBef>
                <a:spcPct val="0"/>
              </a:spcBef>
              <a:spcAft>
                <a:spcPct val="0"/>
              </a:spcAft>
              <a:buClrTx/>
              <a:buSzTx/>
              <a:buFontTx/>
              <a:buChar char="•"/>
              <a:tabLst>
                <a:tab pos="457200" algn="l"/>
              </a:tabLst>
            </a:pPr>
            <a:r>
              <a:rPr kumimoji="0" lang="es-ES"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-Realizando croquis del lugar de</a:t>
            </a:r>
            <a:r>
              <a:rPr kumimoji="0" lang="es-ES"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los hechos</a:t>
            </a:r>
          </a:p>
          <a:p>
            <a:pPr marL="0" marR="0" lvl="0" indent="571500" algn="l" defTabSz="914400" rtl="0" eaLnBrk="1" fontAlgn="base" latinLnBrk="0" hangingPunct="1">
              <a:lnSpc>
                <a:spcPct val="100000"/>
              </a:lnSpc>
              <a:spcBef>
                <a:spcPct val="0"/>
              </a:spcBef>
              <a:spcAft>
                <a:spcPct val="0"/>
              </a:spcAft>
              <a:buClrTx/>
              <a:buSzTx/>
              <a:buFontTx/>
              <a:buChar char="•"/>
              <a:tabLst>
                <a:tab pos="457200" algn="l"/>
              </a:tabLst>
            </a:pPr>
            <a:endPar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571500" algn="l" defTabSz="914400" rtl="0" eaLnBrk="1" fontAlgn="base" latinLnBrk="0" hangingPunct="1">
              <a:lnSpc>
                <a:spcPct val="100000"/>
              </a:lnSpc>
              <a:spcBef>
                <a:spcPct val="0"/>
              </a:spcBef>
              <a:spcAft>
                <a:spcPct val="0"/>
              </a:spcAft>
              <a:buClrTx/>
              <a:buSzTx/>
              <a:buFontTx/>
              <a:buChar char="•"/>
              <a:tabLst>
                <a:tab pos="457200" algn="l"/>
              </a:tabLst>
            </a:pP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Char char="•"/>
              <a:tabLst>
                <a:tab pos="457200" algn="l"/>
              </a:tabLst>
            </a:pP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-Realizando </a:t>
            </a:r>
            <a:r>
              <a:rPr kumimoji="0" lang="es-ES"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reportaje fotográfico</a:t>
            </a:r>
            <a:r>
              <a:rPr kumimoji="0" lang="es-ES"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 si es factible</a:t>
            </a:r>
            <a:r>
              <a:rPr kumimoji="0" lang="es-ES"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grabación de vídeo</a:t>
            </a:r>
            <a:r>
              <a:rPr kumimoji="0" lang="es-ES" sz="20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s-ES"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del lugar de los hechos</a:t>
            </a:r>
            <a:r>
              <a:rPr kumimoji="0" lang="es-ES" sz="20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dejando constancia de si existían o no medidas de seguridad.</a:t>
            </a:r>
          </a:p>
          <a:p>
            <a:pPr marL="0" marR="0" lvl="0" indent="571500" algn="l" defTabSz="914400" rtl="0" eaLnBrk="0" fontAlgn="base" latinLnBrk="0" hangingPunct="0">
              <a:lnSpc>
                <a:spcPct val="100000"/>
              </a:lnSpc>
              <a:spcBef>
                <a:spcPct val="0"/>
              </a:spcBef>
              <a:spcAft>
                <a:spcPct val="0"/>
              </a:spcAft>
              <a:buClrTx/>
              <a:buSzTx/>
              <a:buFontTx/>
              <a:buChar char="•"/>
              <a:tabLst>
                <a:tab pos="457200" algn="l"/>
              </a:tabLst>
            </a:pPr>
            <a:endPar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Char char="•"/>
              <a:tabLst>
                <a:tab pos="457200" algn="l"/>
              </a:tabLst>
            </a:pP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Char char="•"/>
              <a:tabLst>
                <a:tab pos="457200" algn="l"/>
              </a:tabLst>
            </a:pP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-Harán constar en un informe </a:t>
            </a:r>
            <a:r>
              <a:rPr kumimoji="0" lang="es-ES"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cuantas circunstancias existieran en el momento del hecho</a:t>
            </a: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tales como la existencia de medidas de seguridad, los trabajadores expuestos al riesgo, las condiciones atmosféricas del lugar de los hechos y sobre todo las que puedan haber incidido en la ocurrencia del accidente (viento, ruido, hielo, </a:t>
            </a:r>
            <a:r>
              <a:rPr kumimoji="0" lang="es-ES"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etc</a:t>
            </a: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entre otras.</a:t>
            </a:r>
          </a:p>
          <a:p>
            <a:pPr marL="0" marR="0" lvl="0" indent="571500" algn="l" defTabSz="914400" rtl="0" eaLnBrk="0" fontAlgn="base" latinLnBrk="0" hangingPunct="0">
              <a:lnSpc>
                <a:spcPct val="100000"/>
              </a:lnSpc>
              <a:spcBef>
                <a:spcPct val="0"/>
              </a:spcBef>
              <a:spcAft>
                <a:spcPct val="0"/>
              </a:spcAft>
              <a:buClrTx/>
              <a:buSzTx/>
              <a:buFontTx/>
              <a:buChar char="•"/>
              <a:tabLst>
                <a:tab pos="457200" algn="l"/>
              </a:tabLst>
            </a:pPr>
            <a:endParaRPr lang="es-ES" sz="2000" b="1" dirty="0" smtClean="0">
              <a:latin typeface="Arial" pitchFamily="34"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Char char="•"/>
              <a:tabLst>
                <a:tab pos="457200" algn="l"/>
              </a:tabLst>
            </a:pP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None/>
              <a:tabLst>
                <a:tab pos="457200" algn="l"/>
              </a:tabLst>
            </a:pP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-Extenderá diligencias haciendo </a:t>
            </a:r>
            <a:r>
              <a:rPr kumimoji="0" lang="es-ES"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constar la identidad de las empresas o empresarios, sus representantes legales, las aseguradoras</a:t>
            </a:r>
            <a:r>
              <a:rPr kumimoji="0" lang="es-ES"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20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los trabajadores que hayan podido estar expuestos al riesgo</a:t>
            </a: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aunque no hayan resultado lesionados. También deberá hacerse constar si existen antecedentes sobre la existencia de otros accidentes en la misma empresa.</a:t>
            </a: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None/>
              <a:tabLst>
                <a:tab pos="457200" algn="l"/>
              </a:tabLst>
            </a:pPr>
            <a:r>
              <a:rPr kumimoji="0" lang="es-E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None/>
              <a:tabLst>
                <a:tab pos="457200" algn="l"/>
              </a:tabLst>
            </a:pP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ChangeArrowheads="1"/>
          </p:cNvSpPr>
          <p:nvPr/>
        </p:nvSpPr>
        <p:spPr bwMode="auto">
          <a:xfrm>
            <a:off x="0" y="571480"/>
            <a:ext cx="8643966"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Char char="-"/>
              <a:tabLst/>
            </a:pP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Recibirá declaraciones a los testigos, sean o no trabajadores</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haciendo especial énfasis en si existían medidas de seguridad y quién era la persona responsable de hacerlas cumplir, así como si han estado o no expuestos al riesgo en caso de que se trate de trabajadores</a:t>
            </a:r>
          </a:p>
          <a:p>
            <a:pPr marL="0" marR="0" lvl="0" indent="449263" algn="just" defTabSz="914400" rtl="0" eaLnBrk="1" fontAlgn="base" latinLnBrk="0" hangingPunct="1">
              <a:lnSpc>
                <a:spcPct val="100000"/>
              </a:lnSpc>
              <a:spcBef>
                <a:spcPct val="0"/>
              </a:spcBef>
              <a:spcAft>
                <a:spcPct val="0"/>
              </a:spcAft>
              <a:buClrTx/>
              <a:buSzTx/>
              <a:buFontTx/>
              <a:buChar char="-"/>
              <a:tabLst/>
            </a:pPr>
            <a:endPar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449263" algn="just" defTabSz="914400" rtl="0" eaLnBrk="1" fontAlgn="base" latinLnBrk="0" hangingPunct="1">
              <a:lnSpc>
                <a:spcPct val="100000"/>
              </a:lnSpc>
              <a:spcBef>
                <a:spcPct val="0"/>
              </a:spcBef>
              <a:spcAft>
                <a:spcPct val="0"/>
              </a:spcAft>
              <a:buClrTx/>
              <a:buSzTx/>
              <a:buFontTx/>
              <a:buChar char="-"/>
              <a:tabLst/>
            </a:pPr>
            <a:endParaRPr kumimoji="0" lang="es-ES" sz="2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1" fontAlgn="base" latinLnBrk="0" hangingPunct="1">
              <a:lnSpc>
                <a:spcPct val="100000"/>
              </a:lnSpc>
              <a:spcBef>
                <a:spcPct val="0"/>
              </a:spcBef>
              <a:spcAft>
                <a:spcPct val="0"/>
              </a:spcAft>
              <a:buClrTx/>
              <a:buSzTx/>
              <a:buFontTx/>
              <a:buChar char="-"/>
              <a:tabLst/>
            </a:pPr>
            <a:endParaRPr kumimoji="0" lang="es-ES" sz="2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Hacer ofrecimiento de acciones civiles a la víctima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y, si es posible, recibirle declaración sobre la forma de suceder el accidente. En cualquier caso, debe averiguar sus circunstancias personales (domicilio, si está casado, si tiene hijos, padres, </a:t>
            </a:r>
            <a:r>
              <a:rPr kumimoji="0" lang="es-ES" sz="20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etc</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Recibir declaración en concepto de imputados a los presuntos responsables</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normalmente los empresarios o técnicos, procediendo –caso de gravedad de los hechos- a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su detención</a:t>
            </a:r>
            <a:r>
              <a:rPr kumimoji="0" lang="es-ES"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,(poco habitual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sin embargo,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en supuestos flagrantes</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podrá producirse la detención policial,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resaltando en estos casos la disponibilidad del Ministerio Fiscal para ser consultado sobre la conveniencia o no de la detención del sujeto).</a:t>
            </a:r>
            <a:endParaRPr kumimoji="0" lang="es-ES" sz="20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ChangeArrowheads="1"/>
          </p:cNvSpPr>
          <p:nvPr/>
        </p:nvSpPr>
        <p:spPr bwMode="auto">
          <a:xfrm>
            <a:off x="0" y="285728"/>
            <a:ext cx="91440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tab pos="3571875" algn="l"/>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INMEDIATA INTERVENCIÓN DE LA INSPECCIÓN DE TRABAJO.</a:t>
            </a:r>
          </a:p>
          <a:p>
            <a:pPr marL="0" marR="0" lvl="0" indent="449263" algn="l" defTabSz="914400" rtl="0" eaLnBrk="1" fontAlgn="base" latinLnBrk="0" hangingPunct="1">
              <a:lnSpc>
                <a:spcPct val="100000"/>
              </a:lnSpc>
              <a:spcBef>
                <a:spcPct val="0"/>
              </a:spcBef>
              <a:spcAft>
                <a:spcPct val="0"/>
              </a:spcAft>
              <a:buClrTx/>
              <a:buSzTx/>
              <a:buFontTx/>
              <a:buNone/>
              <a:tabLst>
                <a:tab pos="3571875" algn="l"/>
              </a:tabLst>
            </a:pPr>
            <a:endParaRPr kumimoji="0" lang="es-ES" sz="24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3571875" algn="l"/>
              </a:tabLst>
            </a:pP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El Punto 1, del apartado B, del Anexo I, deja clara esta necesidad, de ahí que señale que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Policía Judicial “</a:t>
            </a:r>
            <a:r>
              <a:rPr kumimoji="0" lang="es-ES" sz="24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deberá inmediatamente poner en conocimiento….de la Inspección de Trabajo los hechos acaecidos</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Deberá asimismo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Policía Judicial “</a:t>
            </a:r>
            <a:r>
              <a:rPr kumimoji="0" lang="es-ES" sz="24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colaborar plenamente con la Inspección de Trabajo</a:t>
            </a:r>
            <a:r>
              <a:rPr kumimoji="0" lang="es-ES" sz="2400" b="1" i="1"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y hará constar en sus atestados e informes los efectos que hayan sido retirados por ésta para investigación o análisis</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(Punto 5, apartado B, del Anexo I).</a:t>
            </a: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3571875" algn="l"/>
              </a:tabLst>
            </a:pPr>
            <a:r>
              <a:rPr kumimoji="0" lang="es-E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3571875" algn="l"/>
              </a:tabLst>
            </a:pP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También establece el Protocolo que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Inspección de Trabajo “</a:t>
            </a:r>
            <a:r>
              <a:rPr kumimoji="0" lang="es-ES" sz="24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se desplazará inmediatamente al lugar del suceso con la finalidad de valorar los medios de protección colectiva (redes, barandillas,…) e individual (cascos, botas, cinturón, guantes,</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(punto 1, del apartado C, del Anexo I), y prestará colaboración a la policía judicial (colaboración que será recíproca).</a:t>
            </a: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3571875" algn="l"/>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0" y="428604"/>
            <a:ext cx="91440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RÁPIDA INTERVENCIÓN DEL MINISTERIO FISCAL Y DEL JUZGADO.</a:t>
            </a:r>
          </a:p>
          <a:p>
            <a:pPr marL="0" marR="0" lvl="0" indent="571500" algn="l" defTabSz="914400" rtl="0" eaLnBrk="1" fontAlgn="base" latinLnBrk="0" hangingPunct="1">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Es necesario que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el Juzgado</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en el mismo momento de la incoación de las diligencias,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valore la necesidad de adoptar medidas cautelares personales</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en aquellos supuestos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en que, por su gravedad, la policía presenta como detenido al imputado. </a:t>
            </a:r>
          </a:p>
          <a:p>
            <a:pPr marL="0" marR="0" lvl="0" indent="57150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pP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En la reunión de Fiscales Especialistas de León (los días 24 y 25 de Septiembre de 2007)</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se adoptó</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el acuerdo de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instar la prisión provisional</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 los imputados en los siguientes supuestos: “ a) </a:t>
            </a:r>
            <a:r>
              <a:rPr kumimoji="0" lang="es-ES"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Supuestos de </a:t>
            </a:r>
            <a:r>
              <a:rPr kumimoji="0" lang="es-ES" sz="24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concurrencia de delitos de riesgo o resultado con otros delitos contra los derechos de los trabajadores (311, 312, 313 ó 318 </a:t>
            </a:r>
            <a:r>
              <a:rPr kumimoji="0" lang="es-ES" sz="24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bis)</a:t>
            </a:r>
            <a:r>
              <a:rPr kumimoji="0" lang="es-ES"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en estos casos el Fiscal debe valorar la posibilidad de interesar la prisión provisional para conjurar el </a:t>
            </a:r>
            <a:r>
              <a:rPr kumimoji="0" lang="es-ES" sz="24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riesgo de fug</a:t>
            </a:r>
            <a:r>
              <a:rPr kumimoji="0" lang="es-ES" sz="24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a:t>
            </a:r>
            <a:r>
              <a:rPr kumimoji="0" lang="es-ES"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derivado de la gravedad de la pena que tales infracciones llevan aparejada (artículo 503.1.1º a) LECRIM ).</a:t>
            </a: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ChangeArrowheads="1"/>
          </p:cNvSpPr>
          <p:nvPr/>
        </p:nvSpPr>
        <p:spPr bwMode="auto">
          <a:xfrm>
            <a:off x="0" y="857232"/>
            <a:ext cx="9144000" cy="467820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pPr>
            <a:r>
              <a:rPr kumimoji="0" lang="es-ES" sz="28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Supuestos</a:t>
            </a: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de muerte o graves resultados lesivos (homicidio imprudente, graves lesiones) cuando se </a:t>
            </a:r>
            <a:r>
              <a:rPr kumimoji="0" lang="es-ES" sz="28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deduzca de los datos existentes en el proceso riesgo de destrucción o alteración de prueba </a:t>
            </a: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(art. 503.1.1º b) LECRIM). Así sucederá en aquellos casos en que por las características </a:t>
            </a:r>
            <a:r>
              <a:rPr kumimoji="0" lang="es-ES" sz="28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del empresario, al tener irregularmente contratados a sus trabajadores, resulte probable, caso de mantenerse en libertad, que consiga mediante presión cambiar el testimonio de los trabajadores irregularmente contratados por él</a:t>
            </a:r>
            <a:r>
              <a:rPr kumimoji="0" lang="es-ES" sz="2800" b="1" i="1"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y por ello, normalmente, en situación de absoluta dependencia</a:t>
            </a: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s-E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0" y="500042"/>
            <a:ext cx="91440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pP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Garantizar el resarcimiento de la víctima y de los perjudicados</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abriendo inmediatamente pieza separada de responsabilidad civil. En torno a esta materia, en la reunión de León de Fiscales Especialistas, se acordó: “</a:t>
            </a:r>
            <a:r>
              <a:rPr kumimoji="0" lang="es-ES"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Resulta imprescindible , procurar la </a:t>
            </a:r>
            <a:r>
              <a:rPr kumimoji="0" lang="es-ES" sz="24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averiguación de la situación patrimonial </a:t>
            </a:r>
            <a:r>
              <a:rPr kumimoji="0" lang="es-ES"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 la empresa o del empresario, así como la existencia de seguros . Ante inexistencia de seguro que cubra la responsabilidad civil y en supuestos de empresario de dudosa solvencia, deducida ésta de circunstancias tales como impagos de Seguridad Social, de Impuestos, escasa duración de la sociedad, entre otros, </a:t>
            </a:r>
            <a:r>
              <a:rPr kumimoji="0" lang="es-ES" sz="24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debe valorarse exigir al imputado fianza y, caso de no prestar fianza, proceder al embargo de bienes suficientes para hacer frente a las cantidades que presumiblemente</a:t>
            </a:r>
            <a:r>
              <a:rPr kumimoji="0" lang="es-ES"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se fijarán en la Sentencia .En, </a:t>
            </a:r>
            <a:r>
              <a:rPr kumimoji="0" lang="es-ES" sz="2400" b="1" i="1"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en los accidentes ocurridos en obras en construcción, se podrían embargar pisos no vendidos.”</a:t>
            </a:r>
            <a:endParaRPr kumimoji="0" lang="es-ES" sz="24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endParaRPr kumimoji="0" lang="es-ES"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1"/>
          <p:cNvSpPr>
            <a:spLocks noChangeArrowheads="1"/>
          </p:cNvSpPr>
          <p:nvPr/>
        </p:nvSpPr>
        <p:spPr bwMode="auto">
          <a:xfrm>
            <a:off x="0" y="0"/>
            <a:ext cx="9144000"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ESPECIALIZACIÓN DEL MINISTERIO FISCAL</a:t>
            </a:r>
            <a:r>
              <a:rPr kumimoji="0" lang="es-ES" sz="2400" b="0"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t>
            </a:r>
          </a:p>
          <a:p>
            <a:pPr marL="0" marR="0" lvl="0" indent="571500" algn="l" defTabSz="914400" rtl="0" eaLnBrk="1" fontAlgn="base" latinLnBrk="0" hangingPunct="1">
              <a:lnSpc>
                <a:spcPct val="100000"/>
              </a:lnSpc>
              <a:spcBef>
                <a:spcPct val="0"/>
              </a:spcBef>
              <a:spcAft>
                <a:spcPct val="0"/>
              </a:spcAft>
              <a:buClrTx/>
              <a:buSzTx/>
              <a:buFontTx/>
              <a:buNone/>
              <a:tabLst/>
            </a:pPr>
            <a:endParaRPr lang="es-ES" dirty="0" smtClean="0">
              <a:latin typeface="Arial" pitchFamily="34" charset="0"/>
              <a:cs typeface="Arial" pitchFamily="34" charset="0"/>
            </a:endParaRPr>
          </a:p>
          <a:p>
            <a:pPr marL="0" marR="0" lvl="0" indent="571500" algn="l" defTabSz="914400" rtl="0" eaLnBrk="1" fontAlgn="base" latinLnBrk="0" hangingPunct="1">
              <a:lnSpc>
                <a:spcPct val="100000"/>
              </a:lnSpc>
              <a:spcBef>
                <a:spcPct val="0"/>
              </a:spcBef>
              <a:spcAft>
                <a:spcPct val="0"/>
              </a:spcAft>
              <a:buClrTx/>
              <a:buSzTx/>
              <a:buFontTx/>
              <a:buNone/>
              <a:tabLst/>
            </a:pPr>
            <a:endParaRPr kumimoji="0" lang="es-E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l" defTabSz="914400" rtl="0" eaLnBrk="1" fontAlgn="base" latinLnBrk="0" hangingPunct="1">
              <a:lnSpc>
                <a:spcPct val="100000"/>
              </a:lnSpc>
              <a:spcBef>
                <a:spcPct val="0"/>
              </a:spcBef>
              <a:spcAft>
                <a:spcPct val="0"/>
              </a:spcAft>
              <a:buClrTx/>
              <a:buSzTx/>
              <a:buFontTx/>
              <a:buNone/>
              <a:tabLst/>
            </a:pPr>
            <a:endParaRPr kumimoji="0" lang="es-E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La antigua aspiración de especialización de los Fiscales que se pone de manifiesto en la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Instrucción 1/2001</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 la Fiscalía General del Estado que crea los servicios de siniestralidad laboral, tiene su continuidad en la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Instrucción 11/2005</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en el nombramiento del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Fiscal de Sala</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de Siniestralidad Laboral mediante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Real Decreto 1552/2006</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 24 de Marzo y en la Instrucción 5/2007,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que crea las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secciones de siniestralidad y los Delegados de Jefatura</a:t>
            </a:r>
            <a:r>
              <a:rPr kumimoji="0" lang="es-ES" sz="24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 tiene su refrendo en el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Estatuto Orgánico del Ministerio Fiscal</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cuyo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artículo 18</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(reformado por la reciente Ley 24/2007) reconoce las secciones de siniestralidad laboral. A día de hoy, existe una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red de Fiscales Especialistas y han sido designados los Fiscales Delegados de Siniestralidad Laboral</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Recientemente, los días 24 y 25 de Septiembre se ha celebrado en la ciudad de León la segunda reunión de Fiscales Especialistas. </a:t>
            </a: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0" y="0"/>
            <a:ext cx="9144000" cy="726352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l" defTabSz="914400" rtl="0" eaLnBrk="1" fontAlgn="base" latinLnBrk="0" hangingPunct="1">
              <a:lnSpc>
                <a:spcPct val="100000"/>
              </a:lnSpc>
              <a:spcBef>
                <a:spcPct val="0"/>
              </a:spcBef>
              <a:spcAft>
                <a:spcPct val="0"/>
              </a:spcAft>
              <a:buClrTx/>
              <a:buSzTx/>
              <a:buFontTx/>
              <a:buNone/>
              <a:tabLst/>
            </a:pPr>
            <a:r>
              <a:rPr kumimoji="0" lang="es-ES" sz="2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LA INTERVENCIÓN DE LA INSPECCIÓN DE TRABAJO</a:t>
            </a:r>
          </a:p>
          <a:p>
            <a:pPr marL="0" marR="0" lvl="0" indent="571500" algn="l" defTabSz="914400" rtl="0" eaLnBrk="1" fontAlgn="base" latinLnBrk="0" hangingPunct="1">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200" b="1" i="0" u="sng"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Si existe un cuerpo especializado en materia de siniestralidad laboral , ese es la Inspección de Trabajo y Seguridad Social</a:t>
            </a:r>
            <a:r>
              <a:rPr kumimoji="0" lang="es-E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p>
          <a:p>
            <a:pPr marL="0" marR="0" lvl="0" indent="571500" algn="just" defTabSz="914400" rtl="0" eaLnBrk="0" fontAlgn="base" latinLnBrk="0" hangingPunct="0">
              <a:lnSpc>
                <a:spcPct val="100000"/>
              </a:lnSpc>
              <a:spcBef>
                <a:spcPct val="0"/>
              </a:spcBef>
              <a:spcAft>
                <a:spcPct val="0"/>
              </a:spcAft>
              <a:buClrTx/>
              <a:buSzTx/>
              <a:buFontTx/>
              <a:buNone/>
              <a:tabLst/>
            </a:pPr>
            <a:endParaRPr kumimoji="0" lang="es-ES" sz="22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s-ES" sz="2200" b="1" i="0" u="sng"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Si estiman necesario el precinto del centro de trabajo</a:t>
            </a:r>
            <a:r>
              <a:rPr kumimoji="0" lang="es-ES" sz="22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 </a:t>
            </a:r>
            <a:r>
              <a:rPr kumimoji="0" lang="es-E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para evitar la alteración o desaparición de pruebas, </a:t>
            </a:r>
            <a:r>
              <a:rPr kumimoji="0" lang="es-ES" sz="2200" b="1" i="0" u="sng"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podrá solicitarlo la Inspección, directamente o a través del Ministerio Fiscal, al Juzgado de Instrucción</a:t>
            </a:r>
            <a:r>
              <a:rPr kumimoji="0" lang="es-E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(Punto 4, del apartado D, del Anexo I).</a:t>
            </a:r>
          </a:p>
          <a:p>
            <a:pPr marL="0" marR="0" lvl="0" indent="571500" algn="just" defTabSz="914400" rtl="0" eaLnBrk="0" fontAlgn="base" latinLnBrk="0" hangingPunct="0">
              <a:lnSpc>
                <a:spcPct val="100000"/>
              </a:lnSpc>
              <a:spcBef>
                <a:spcPct val="0"/>
              </a:spcBef>
              <a:spcAft>
                <a:spcPct val="0"/>
              </a:spcAft>
              <a:buClrTx/>
              <a:buSzTx/>
              <a:buFontTx/>
              <a:buNone/>
              <a:tabLst/>
            </a:pPr>
            <a:endParaRPr kumimoji="0" lang="es-ES"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La Inspección de Trabajo </a:t>
            </a:r>
            <a:r>
              <a:rPr kumimoji="0" lang="es-ES" sz="2200" b="1" i="0" u="sng"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remitirá sus informes y actas al Juzgado y al Ministerio Fiscal, tal y como establece la Instrucción 1/2007 de la Dirección General de Trabajo y </a:t>
            </a:r>
            <a:r>
              <a:rPr kumimoji="0" lang="es-ES" sz="2200" b="1"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SS</a:t>
            </a:r>
            <a:r>
              <a:rPr kumimoji="0" lang="es-E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y como recogen las conclusiones de las reuniones de Fiscales Especialistas en Siniestralidad Laboral celebradas en Ávila y en León en 2007.</a:t>
            </a:r>
            <a:endParaRPr kumimoji="0" lang="es-ES"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200" b="1" i="0" u="sng"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Solicitará del Juzgado de Instrucción copia de las diligencias que estime necesari</a:t>
            </a:r>
            <a:r>
              <a:rPr kumimoji="0" lang="es-ES" sz="2200" b="1"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as</a:t>
            </a:r>
            <a:r>
              <a:rPr kumimoji="0" lang="es-E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y que estén en poder del juzgado, como pueden ser las declaraciones de los testigos o informes de autopsias (ello a tenor del artículo 9.4 y 5 de la Ley 42/1997, ordenadora de la Inspección de Trabajo y Seguridad Social).</a:t>
            </a:r>
            <a:endParaRPr kumimoji="0" lang="es-ES"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endParaRPr kumimoji="0" lang="es-ES" sz="2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0" y="0"/>
            <a:ext cx="9144000" cy="54014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114300" algn="l" defTabSz="914400" rtl="0" eaLnBrk="1" fontAlgn="base" latinLnBrk="0" hangingPunct="1">
              <a:lnSpc>
                <a:spcPct val="100000"/>
              </a:lnSpc>
              <a:spcBef>
                <a:spcPct val="0"/>
              </a:spcBef>
              <a:spcAft>
                <a:spcPct val="0"/>
              </a:spcAft>
              <a:buClrTx/>
              <a:buSzTx/>
              <a:tabLst>
                <a:tab pos="228600" algn="l"/>
              </a:tabLst>
            </a:pPr>
            <a:r>
              <a:rPr kumimoji="0" lang="es-ES" sz="28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ESPECIALIZACIÓN DE LA POLICÍA JUDICIAL</a:t>
            </a:r>
          </a:p>
          <a:p>
            <a:pPr marL="457200" marR="0" lvl="1" indent="114300" algn="l" defTabSz="914400" rtl="0" eaLnBrk="1" fontAlgn="base" latinLnBrk="0" hangingPunct="1">
              <a:lnSpc>
                <a:spcPct val="100000"/>
              </a:lnSpc>
              <a:spcBef>
                <a:spcPct val="0"/>
              </a:spcBef>
              <a:spcAft>
                <a:spcPct val="0"/>
              </a:spcAft>
              <a:buClrTx/>
              <a:buSzTx/>
              <a:buFontTx/>
              <a:buChar char="•"/>
              <a:tabLst>
                <a:tab pos="228600" algn="l"/>
              </a:tabLst>
            </a:pPr>
            <a:endParaRPr lang="es-ES" sz="2000" b="1" dirty="0" smtClean="0">
              <a:latin typeface="Arial" pitchFamily="34" charset="0"/>
              <a:cs typeface="Arial" pitchFamily="34" charset="0"/>
            </a:endParaRPr>
          </a:p>
          <a:p>
            <a:pPr marL="457200" marR="0" lvl="1" indent="114300" algn="l" defTabSz="914400" rtl="0" eaLnBrk="1" fontAlgn="base" latinLnBrk="0" hangingPunct="1">
              <a:lnSpc>
                <a:spcPct val="100000"/>
              </a:lnSpc>
              <a:spcBef>
                <a:spcPct val="0"/>
              </a:spcBef>
              <a:spcAft>
                <a:spcPct val="0"/>
              </a:spcAft>
              <a:buClrTx/>
              <a:buSzTx/>
              <a:buFontTx/>
              <a:buChar char="•"/>
              <a:tabLst>
                <a:tab pos="228600" algn="l"/>
              </a:tabLst>
            </a:pPr>
            <a:endParaRPr kumimoji="0" lang="es-ES" sz="2000" b="1" i="0" u="none" strike="noStrike" cap="none" normalizeH="0" baseline="0" dirty="0" smtClean="0">
              <a:ln>
                <a:noFill/>
              </a:ln>
              <a:solidFill>
                <a:schemeClr val="tx1"/>
              </a:solidFill>
              <a:effectLst/>
              <a:latin typeface="Arial" pitchFamily="34" charset="0"/>
              <a:cs typeface="Arial" pitchFamily="34" charset="0"/>
            </a:endParaRPr>
          </a:p>
          <a:p>
            <a:pPr marL="457200" marR="0" lvl="1" indent="114300" algn="l" defTabSz="914400" rtl="0" eaLnBrk="1" fontAlgn="base" latinLnBrk="0" hangingPunct="1">
              <a:lnSpc>
                <a:spcPct val="100000"/>
              </a:lnSpc>
              <a:spcBef>
                <a:spcPct val="0"/>
              </a:spcBef>
              <a:spcAft>
                <a:spcPct val="0"/>
              </a:spcAft>
              <a:buClrTx/>
              <a:buSzTx/>
              <a:buFontTx/>
              <a:buChar char="•"/>
              <a:tabLst>
                <a:tab pos="228600" algn="l"/>
              </a:tabLst>
            </a:pPr>
            <a:endParaRPr kumimoji="0" lang="es-E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just" defTabSz="914400" rtl="0" eaLnBrk="0" fontAlgn="base" latinLnBrk="0" hangingPunct="0">
              <a:lnSpc>
                <a:spcPct val="100000"/>
              </a:lnSpc>
              <a:spcBef>
                <a:spcPct val="0"/>
              </a:spcBef>
              <a:spcAft>
                <a:spcPct val="0"/>
              </a:spcAft>
              <a:buClrTx/>
              <a:buSzTx/>
              <a:buFontTx/>
              <a:buNone/>
              <a:tabLst>
                <a:tab pos="228600" algn="l"/>
              </a:tabLst>
            </a:pPr>
            <a:r>
              <a:rPr kumimoji="0" lang="es-E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 necesidad de especialización de la Policía Judicial se pone de Manifiesto en el Protocolo Marco, cuya cláusula segunda, refiriéndose a la Formación establece “</a:t>
            </a:r>
            <a:r>
              <a:rPr kumimoji="0" lang="es-ES" sz="2400" b="1" i="1" u="sng" strike="noStrike" cap="none" normalizeH="0" baseline="0" dirty="0" smtClean="0">
                <a:ln>
                  <a:noFill/>
                </a:ln>
                <a:solidFill>
                  <a:srgbClr val="FFFF00"/>
                </a:solidFill>
                <a:effectLst/>
                <a:latin typeface="Arial" pitchFamily="34" charset="0"/>
                <a:ea typeface="Times New Roman" pitchFamily="18" charset="0"/>
                <a:cs typeface="Arial" pitchFamily="34" charset="0"/>
              </a:rPr>
              <a:t>El Ministerio del Interior organizará jornadas técnicas de formación</a:t>
            </a:r>
            <a:r>
              <a:rPr kumimoji="0" lang="es-ES" sz="24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con la participación de expertos de las administraciones firmantes del presente protocolo, para actualizar y completar los conocimientos de los miembros de la Policía Judicial en las materias específicas de investigación de los delitos contra la vida, la salud y la integridad física de los trabajadores.</a:t>
            </a:r>
            <a:r>
              <a:rPr kumimoji="0" lang="es-E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s-E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just" defTabSz="914400" rtl="0" eaLnBrk="0" fontAlgn="base" latinLnBrk="0" hangingPunct="0">
              <a:lnSpc>
                <a:spcPct val="100000"/>
              </a:lnSpc>
              <a:spcBef>
                <a:spcPct val="0"/>
              </a:spcBef>
              <a:spcAft>
                <a:spcPct val="0"/>
              </a:spcAft>
              <a:buClrTx/>
              <a:buSzTx/>
              <a:buFontTx/>
              <a:buNone/>
              <a:tabLst>
                <a:tab pos="228600" algn="l"/>
              </a:tabLst>
            </a:pPr>
            <a:endParaRPr kumimoji="0" lang="es-E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ChangeArrowheads="1"/>
          </p:cNvSpPr>
          <p:nvPr/>
        </p:nvSpPr>
        <p:spPr bwMode="auto">
          <a:xfrm>
            <a:off x="0" y="571480"/>
            <a:ext cx="91440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l" defTabSz="914400" rtl="0" eaLnBrk="1" fontAlgn="base" latinLnBrk="0" hangingPunct="1">
              <a:lnSpc>
                <a:spcPct val="100000"/>
              </a:lnSpc>
              <a:spcBef>
                <a:spcPct val="0"/>
              </a:spcBef>
              <a:spcAft>
                <a:spcPct val="0"/>
              </a:spcAft>
              <a:buClrTx/>
              <a:buSzTx/>
              <a:buFontTx/>
              <a:buChar char="•"/>
              <a:tabLst>
                <a:tab pos="228600" algn="l"/>
              </a:tabLst>
            </a:pPr>
            <a:r>
              <a:rPr kumimoji="0" lang="es-ES" sz="28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ESPECIALIZACIÓN DE LOS JUECES.</a:t>
            </a:r>
          </a:p>
          <a:p>
            <a:pPr marL="457200" marR="0" lvl="1" indent="0" algn="l" defTabSz="914400" rtl="0" eaLnBrk="1" fontAlgn="base" latinLnBrk="0" hangingPunct="1">
              <a:lnSpc>
                <a:spcPct val="100000"/>
              </a:lnSpc>
              <a:spcBef>
                <a:spcPct val="0"/>
              </a:spcBef>
              <a:spcAft>
                <a:spcPct val="0"/>
              </a:spcAft>
              <a:buClrTx/>
              <a:buSzTx/>
              <a:buFontTx/>
              <a:buChar char="•"/>
              <a:tabLst>
                <a:tab pos="228600" algn="l"/>
              </a:tabLst>
            </a:pPr>
            <a:endParaRPr lang="es-ES" sz="2800" b="1" dirty="0" smtClean="0">
              <a:solidFill>
                <a:srgbClr val="FFFF00"/>
              </a:solidFill>
              <a:latin typeface="Times New Roman" pitchFamily="18" charset="0"/>
              <a:cs typeface="Times New Roman" pitchFamily="18" charset="0"/>
            </a:endParaRPr>
          </a:p>
          <a:p>
            <a:pPr marL="457200" marR="0" lvl="1" indent="0" algn="l" defTabSz="914400" rtl="0" eaLnBrk="1" fontAlgn="base" latinLnBrk="0" hangingPunct="1">
              <a:lnSpc>
                <a:spcPct val="100000"/>
              </a:lnSpc>
              <a:spcBef>
                <a:spcPct val="0"/>
              </a:spcBef>
              <a:spcAft>
                <a:spcPct val="0"/>
              </a:spcAft>
              <a:buClrTx/>
              <a:buSzTx/>
              <a:buFontTx/>
              <a:buChar char="•"/>
              <a:tabLst>
                <a:tab pos="228600" algn="l"/>
              </a:tabLst>
            </a:pPr>
            <a:endParaRPr kumimoji="0" lang="es-ES" sz="2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tab pos="228600" algn="l"/>
              </a:tabLst>
            </a:pPr>
            <a:r>
              <a:rPr kumimoji="0" lang="es-ES"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El protocolo se limita a recoger las normas de la Ley de Enjuiciamiento Criminal sobre la función investigadora del Juez de Instrucción aplicada a estos procesos. </a:t>
            </a:r>
            <a:r>
              <a:rPr kumimoji="0" lang="es-ES" sz="28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No se aborda la especialización de</a:t>
            </a:r>
            <a:r>
              <a:rPr kumimoji="0" lang="es-ES" sz="28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s-ES" sz="28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los jueces. </a:t>
            </a:r>
            <a:r>
              <a:rPr kumimoji="0" lang="es-ES"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Sería deseable la programación de </a:t>
            </a:r>
            <a:r>
              <a:rPr kumimoji="0" lang="es-ES" sz="28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cursos de especialización de jueces</a:t>
            </a:r>
            <a:r>
              <a:rPr kumimoji="0" lang="es-ES" sz="28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por parte del Consejo General del Poder Judicial, lo que trataremos de abordar en la comisión de seguimiento del protocolo marco.</a:t>
            </a:r>
            <a:endParaRPr kumimoji="0" lang="es-E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just" defTabSz="914400" rtl="0" eaLnBrk="0" fontAlgn="base" latinLnBrk="0" hangingPunct="0">
              <a:lnSpc>
                <a:spcPct val="100000"/>
              </a:lnSpc>
              <a:spcBef>
                <a:spcPct val="0"/>
              </a:spcBef>
              <a:spcAft>
                <a:spcPct val="0"/>
              </a:spcAft>
              <a:buClrTx/>
              <a:buSzTx/>
              <a:buFontTx/>
              <a:buNone/>
              <a:tabLst>
                <a:tab pos="228600" algn="l"/>
              </a:tabLst>
            </a:pPr>
            <a:endParaRPr kumimoji="0" lang="es-E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1"/>
          <p:cNvSpPr>
            <a:spLocks noChangeArrowheads="1"/>
          </p:cNvSpPr>
          <p:nvPr/>
        </p:nvSpPr>
        <p:spPr bwMode="auto">
          <a:xfrm>
            <a:off x="0" y="500042"/>
            <a:ext cx="9144000" cy="57246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ctr"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COORDINACIÓN DE LOS INTERVINIENTES</a:t>
            </a:r>
            <a:endParaRPr kumimoji="0" lang="es-ES" sz="2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ctr" defTabSz="914400" rtl="0" eaLnBrk="0" fontAlgn="base" latinLnBrk="0" hangingPunct="0">
              <a:lnSpc>
                <a:spcPct val="100000"/>
              </a:lnSpc>
              <a:spcBef>
                <a:spcPct val="0"/>
              </a:spcBef>
              <a:spcAft>
                <a:spcPct val="0"/>
              </a:spcAft>
              <a:buClrTx/>
              <a:buSzTx/>
              <a:buFontTx/>
              <a:buNone/>
              <a:tabLst/>
            </a:pPr>
            <a:r>
              <a:rPr kumimoji="0" lang="es-ES" sz="28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ADMINISTRACIÓN SANITARIA</a:t>
            </a:r>
          </a:p>
          <a:p>
            <a:pPr marL="0" marR="0" lvl="0" indent="571500" algn="ctr" defTabSz="914400" rtl="0" eaLnBrk="0" fontAlgn="base" latinLnBrk="0" hangingPunct="0">
              <a:lnSpc>
                <a:spcPct val="100000"/>
              </a:lnSpc>
              <a:spcBef>
                <a:spcPct val="0"/>
              </a:spcBef>
              <a:spcAft>
                <a:spcPct val="0"/>
              </a:spcAft>
              <a:buClrTx/>
              <a:buSzTx/>
              <a:buFontTx/>
              <a:buNone/>
              <a:tabLst/>
            </a:pPr>
            <a:endParaRPr kumimoji="0" lang="es-ES" sz="2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Debe </a:t>
            </a:r>
            <a:r>
              <a:rPr kumimoji="0" lang="es-ES" sz="24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comunicar inmediatamente al Juzgado de Instrucción y a la Policía Judicial</a:t>
            </a:r>
            <a:r>
              <a:rPr kumimoji="0" lang="es-ES" sz="24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 existencia del hecho.</a:t>
            </a:r>
            <a:endParaRPr kumimoji="0" lang="es-E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4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Facilitará la labor policial </a:t>
            </a:r>
            <a:r>
              <a:rPr kumimoji="0" lang="es-E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 la Policía Judicial, de modo que pueda entrevistarse con el lesionado, siempre que su estado lo permita y llevando a cabo, si el lesionado lo permite un reportaje fotográfico de su estado.</a:t>
            </a:r>
          </a:p>
          <a:p>
            <a:pPr marL="0" marR="0" lvl="0" indent="571500" algn="just"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es-E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Señalará específicamente en </a:t>
            </a:r>
            <a:r>
              <a:rPr kumimoji="0" lang="es-ES" sz="24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el parte médico que emita que las lesiones han sido producidas en “</a:t>
            </a:r>
            <a:r>
              <a:rPr kumimoji="0" lang="es-ES" sz="2400" b="1" i="1" u="sng" strike="noStrike" cap="none" normalizeH="0" baseline="0" dirty="0" smtClean="0">
                <a:ln>
                  <a:noFill/>
                </a:ln>
                <a:solidFill>
                  <a:srgbClr val="FFFF00"/>
                </a:solidFill>
                <a:effectLst/>
                <a:latin typeface="Arial" pitchFamily="34" charset="0"/>
                <a:ea typeface="Times New Roman" pitchFamily="18" charset="0"/>
                <a:cs typeface="Arial" pitchFamily="34" charset="0"/>
              </a:rPr>
              <a:t>accidente laboral</a:t>
            </a:r>
            <a:r>
              <a:rPr kumimoji="0" lang="es-ES" sz="2400" b="1" i="0" u="sng" strike="noStrike" cap="none" normalizeH="0" baseline="0" dirty="0" smtClean="0">
                <a:ln>
                  <a:noFill/>
                </a:ln>
                <a:solidFill>
                  <a:srgbClr val="FFFF00"/>
                </a:solidFill>
                <a:effectLst/>
                <a:latin typeface="Arial" pitchFamily="34" charset="0"/>
                <a:ea typeface="Times New Roman" pitchFamily="18" charset="0"/>
                <a:cs typeface="Arial" pitchFamily="34" charset="0"/>
              </a:rPr>
              <a:t>”</a:t>
            </a:r>
            <a:r>
              <a:rPr kumimoji="0" lang="es-ES" sz="24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 identificará en el parte, si es posible, el nombre de la empresa para la que trabajaba el lesionado.</a:t>
            </a:r>
            <a:endParaRPr kumimoji="0" lang="es-E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57150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1"/>
          <p:cNvSpPr>
            <a:spLocks noChangeArrowheads="1"/>
          </p:cNvSpPr>
          <p:nvPr/>
        </p:nvSpPr>
        <p:spPr bwMode="auto">
          <a:xfrm>
            <a:off x="0" y="500042"/>
            <a:ext cx="9144000" cy="62632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114300" algn="ctr" defTabSz="914400" rtl="0" eaLnBrk="1" fontAlgn="base" latinLnBrk="0" hangingPunct="1">
              <a:lnSpc>
                <a:spcPct val="100000"/>
              </a:lnSpc>
              <a:spcBef>
                <a:spcPct val="0"/>
              </a:spcBef>
              <a:spcAft>
                <a:spcPct val="0"/>
              </a:spcAft>
              <a:buClrTx/>
              <a:buSzTx/>
              <a:tabLst>
                <a:tab pos="228600" algn="l"/>
              </a:tabLst>
            </a:pPr>
            <a:r>
              <a:rPr kumimoji="0" lang="es-ES" sz="28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POLICÍA JUDICIA</a:t>
            </a:r>
            <a:r>
              <a:rPr kumimoji="0" lang="es-ES" sz="1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p>
          <a:p>
            <a:pPr marL="457200" marR="0" lvl="1" indent="114300" algn="ctr" defTabSz="914400" rtl="0" eaLnBrk="1" fontAlgn="base" latinLnBrk="0" hangingPunct="1">
              <a:lnSpc>
                <a:spcPct val="100000"/>
              </a:lnSpc>
              <a:spcBef>
                <a:spcPct val="0"/>
              </a:spcBef>
              <a:spcAft>
                <a:spcPct val="0"/>
              </a:spcAft>
              <a:buClrTx/>
              <a:buSzTx/>
              <a:tabLst>
                <a:tab pos="228600" algn="l"/>
              </a:tabLst>
            </a:pPr>
            <a:endParaRPr kumimoji="0" lang="es-ES" sz="900"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Char char="•"/>
              <a:tabLst>
                <a:tab pos="228600" algn="l"/>
              </a:tabLst>
            </a:pP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La actuación de la policía viene regulada en la Ley de Enjuiciamiento Criminal que </a:t>
            </a:r>
            <a:r>
              <a:rPr kumimoji="0" lang="es-ES" sz="28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ordena la remisión del atestado al Juez competente y al Ministerio Fiscal.</a:t>
            </a: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El protocolo establece que </a:t>
            </a:r>
            <a:r>
              <a:rPr kumimoji="0" lang="es-ES" sz="28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desde el inicio de las investigaciones se ponga el hecho en conocimiento de la Inspección de Trabajo</a:t>
            </a:r>
            <a:r>
              <a:rPr kumimoji="0" lang="es-ES" sz="28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Se está trabajando en la necesidad de establecer </a:t>
            </a:r>
            <a:r>
              <a:rPr kumimoji="0" lang="es-ES" sz="28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mecanismos de coordinación entre la Inspección de Trabajo y la Policía</a:t>
            </a: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 tal efecto, el </a:t>
            </a:r>
            <a:r>
              <a:rPr kumimoji="0" lang="es-ES" sz="28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Ministerio del Interior</a:t>
            </a:r>
            <a:r>
              <a:rPr kumimoji="0" lang="es-ES" sz="28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deberá valorar la necesidad de </a:t>
            </a:r>
            <a:r>
              <a:rPr kumimoji="0" lang="es-ES" sz="28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dictar una orden o Instrucción dirigida a la Policía Judicial</a:t>
            </a:r>
            <a:r>
              <a:rPr kumimoji="0" lang="es-ES" sz="28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para el exacto cumplimiento de lo establecido en el Protocolo.</a:t>
            </a:r>
            <a:endParaRPr kumimoji="0" lang="es-ES" sz="28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tab pos="228600" algn="l"/>
              </a:tabLst>
            </a:pPr>
            <a:endParaRPr kumimoji="0" lang="es-E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1"/>
          <p:cNvSpPr>
            <a:spLocks noChangeArrowheads="1"/>
          </p:cNvSpPr>
          <p:nvPr/>
        </p:nvSpPr>
        <p:spPr bwMode="auto">
          <a:xfrm>
            <a:off x="0" y="357166"/>
            <a:ext cx="9144000" cy="55707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114300" algn="l" defTabSz="914400" rtl="0" eaLnBrk="1" fontAlgn="base" latinLnBrk="0" hangingPunct="1">
              <a:lnSpc>
                <a:spcPct val="100000"/>
              </a:lnSpc>
              <a:spcBef>
                <a:spcPct val="0"/>
              </a:spcBef>
              <a:spcAft>
                <a:spcPct val="0"/>
              </a:spcAft>
              <a:buClrTx/>
              <a:buSzTx/>
              <a:tabLst>
                <a:tab pos="228600" algn="l"/>
              </a:tabLst>
            </a:pP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INSPECCIÓN DE TRABAJO Y LOS TÉCNICOS AUTONÓMICOS DE LOS SERVICIOS DE CONDICIONES LABORALES</a:t>
            </a:r>
            <a:r>
              <a:rPr kumimoji="0" lang="es-ES" sz="2400" b="0"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t>
            </a:r>
          </a:p>
          <a:p>
            <a:pPr marL="457200" marR="0" lvl="1" indent="114300" algn="l" defTabSz="914400" rtl="0" eaLnBrk="1" fontAlgn="base" latinLnBrk="0" hangingPunct="1">
              <a:lnSpc>
                <a:spcPct val="100000"/>
              </a:lnSpc>
              <a:spcBef>
                <a:spcPct val="0"/>
              </a:spcBef>
              <a:spcAft>
                <a:spcPct val="0"/>
              </a:spcAft>
              <a:buClrTx/>
              <a:buSzTx/>
              <a:tabLst>
                <a:tab pos="228600" algn="l"/>
              </a:tabLst>
            </a:pPr>
            <a:endParaRPr kumimoji="0" lang="es-ES" sz="24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Recibida la comunicación</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por la policía o conocida la existencia de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un accidente con resultado de muerte o lesiones graves</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por cualquier medio, la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Inspección se desplazará inmediatamente</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al lugar de los hechos.</a:t>
            </a: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endParaRPr lang="es-ES" sz="2000" b="1" dirty="0" smtClean="0">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endParaRPr kumimoji="0" lang="es-ES"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Es asimismo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importante la intervención de los Técnicos de los Servicios autonómicos sobre prevención de riesgos laborales,</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cuya actuación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deberá</a:t>
            </a:r>
            <a:r>
              <a:rPr kumimoji="0" lang="es-ES"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coordinarse con la de la Inspección de Trabajo a través de los Convenios Autonómicos suscritos o que se suscriban en el futuro.</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 de resaltarse que en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buen número de casos de accidentes mortales o graves la intervención de los Técnicos y la de los Inspectores se realiza al mismo tiempo</a:t>
            </a:r>
            <a:r>
              <a:rPr kumimoji="0" lang="es-ES"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lo que facilita la deseada coordinación entre ambos.</a:t>
            </a:r>
            <a:endParaRPr kumimoji="0" lang="es-ES"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endParaRPr kumimoji="0" lang="es-ES"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ChangeArrowheads="1"/>
          </p:cNvSpPr>
          <p:nvPr/>
        </p:nvSpPr>
        <p:spPr bwMode="auto">
          <a:xfrm>
            <a:off x="0" y="642918"/>
            <a:ext cx="9144000"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114300" algn="l" defTabSz="914400" rtl="0" eaLnBrk="1" fontAlgn="base" latinLnBrk="0" hangingPunct="1">
              <a:lnSpc>
                <a:spcPct val="100000"/>
              </a:lnSpc>
              <a:spcBef>
                <a:spcPct val="0"/>
              </a:spcBef>
              <a:spcAft>
                <a:spcPct val="0"/>
              </a:spcAft>
              <a:buClrTx/>
              <a:buSzTx/>
              <a:tabLst>
                <a:tab pos="228600" algn="l"/>
              </a:tabLst>
            </a:pPr>
            <a:r>
              <a:rPr kumimoji="0" lang="es-ES" sz="20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LA INTERVENCIÓN DEL JUZGADO Y DEL MINISTERIO</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FISCAL</a:t>
            </a:r>
          </a:p>
          <a:p>
            <a:pPr marL="457200" marR="0" lvl="1" indent="114300" algn="l" defTabSz="914400" rtl="0" eaLnBrk="1" fontAlgn="base" latinLnBrk="0" hangingPunct="1">
              <a:lnSpc>
                <a:spcPct val="100000"/>
              </a:lnSpc>
              <a:spcBef>
                <a:spcPct val="0"/>
              </a:spcBef>
              <a:spcAft>
                <a:spcPct val="0"/>
              </a:spcAft>
              <a:buClrTx/>
              <a:buSzTx/>
              <a:buFontTx/>
              <a:buChar char="•"/>
              <a:tabLst>
                <a:tab pos="228600" algn="l"/>
              </a:tabLst>
            </a:pPr>
            <a:endParaRPr lang="es-ES" sz="2000" b="1" dirty="0" smtClean="0">
              <a:latin typeface="Arial" pitchFamily="34" charset="0"/>
              <a:cs typeface="Arial" pitchFamily="34" charset="0"/>
            </a:endParaRPr>
          </a:p>
          <a:p>
            <a:pPr marL="457200" marR="0" lvl="1" indent="114300" algn="l" defTabSz="914400" rtl="0" eaLnBrk="1" fontAlgn="base" latinLnBrk="0" hangingPunct="1">
              <a:lnSpc>
                <a:spcPct val="100000"/>
              </a:lnSpc>
              <a:spcBef>
                <a:spcPct val="0"/>
              </a:spcBef>
              <a:spcAft>
                <a:spcPct val="0"/>
              </a:spcAft>
              <a:buClrTx/>
              <a:buSzTx/>
              <a:buFontTx/>
              <a:buChar char="•"/>
              <a:tabLst>
                <a:tab pos="228600" algn="l"/>
              </a:tabLst>
            </a:pPr>
            <a:endParaRPr kumimoji="0" lang="es-ES" sz="2000" b="1" i="0" u="none" strike="noStrike" cap="none" normalizeH="0" baseline="0" dirty="0" smtClean="0">
              <a:ln>
                <a:noFill/>
              </a:ln>
              <a:solidFill>
                <a:schemeClr val="tx1"/>
              </a:solidFill>
              <a:effectLst/>
              <a:latin typeface="Arial" pitchFamily="34" charset="0"/>
              <a:cs typeface="Arial" pitchFamily="34" charset="0"/>
            </a:endParaRPr>
          </a:p>
          <a:p>
            <a:pPr marL="457200" marR="0" lvl="1" indent="114300" algn="l" defTabSz="914400" rtl="0" eaLnBrk="1" fontAlgn="base" latinLnBrk="0" hangingPunct="1">
              <a:lnSpc>
                <a:spcPct val="100000"/>
              </a:lnSpc>
              <a:spcBef>
                <a:spcPct val="0"/>
              </a:spcBef>
              <a:spcAft>
                <a:spcPct val="0"/>
              </a:spcAft>
              <a:buClrTx/>
              <a:buSzTx/>
              <a:buFontTx/>
              <a:buChar char="•"/>
              <a:tabLst>
                <a:tab pos="228600" algn="l"/>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idea</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que preside la intervención de ambas instituciones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es la agilidad.</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Para conseguirla se exige del Ministerio Fiscal y del Juzgado una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rápida decisión en aquellos supuestos no constitutivos de delitos</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posibilitando que,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tras el archivo</a:t>
            </a:r>
            <a:r>
              <a:rPr kumimoji="0" lang="es-ES" sz="24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pueda promoverse de la forma más rápida posible, la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conclusión del expediente administrativo sancionador por parte de la Autoridad Laboral.</a:t>
            </a: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endParaRPr kumimoji="0" lang="es-E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Se procurará </a:t>
            </a: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orientar la Instrucción desde el inicio</a:t>
            </a:r>
            <a:r>
              <a:rPr kumimoji="0" lang="es-ES"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solicitando todas las diligencias que sean necesarias.</a:t>
            </a: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endParaRPr kumimoji="0" lang="es-ES" sz="24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228600" algn="l"/>
              </a:tabLst>
            </a:pPr>
            <a:r>
              <a:rPr kumimoji="0" lang="es-ES" sz="24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Se oirá a las víctimas y se les informará de sus derechos</a:t>
            </a:r>
            <a:endParaRPr kumimoji="0" lang="es-ES" sz="2400" b="0" i="0" u="none" strike="noStrike" cap="none" normalizeH="0" baseline="0" dirty="0" smtClean="0">
              <a:ln>
                <a:noFill/>
              </a:ln>
              <a:solidFill>
                <a:srgbClr val="FFFF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noChangeArrowheads="1"/>
          </p:cNvSpPr>
          <p:nvPr/>
        </p:nvSpPr>
        <p:spPr bwMode="auto">
          <a:xfrm>
            <a:off x="0" y="357166"/>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LA  INTERVENCIÓN DE LOS SINDICATOS</a:t>
            </a:r>
          </a:p>
          <a:p>
            <a:pPr marL="0" marR="0" lvl="0" indent="0" algn="just" defTabSz="914400" rtl="0" eaLnBrk="1" fontAlgn="base" latinLnBrk="0" hangingPunct="1">
              <a:lnSpc>
                <a:spcPct val="100000"/>
              </a:lnSpc>
              <a:spcBef>
                <a:spcPct val="0"/>
              </a:spcBef>
              <a:spcAft>
                <a:spcPct val="0"/>
              </a:spcAft>
              <a:buClrTx/>
              <a:buSzTx/>
              <a:buFontTx/>
              <a:buNone/>
              <a:tabLst/>
            </a:pPr>
            <a:endParaRPr lang="es-ES" sz="2800" b="1" dirty="0" smtClean="0">
              <a:solidFill>
                <a:srgbClr val="FFFF00"/>
              </a:solidFill>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ES" sz="2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En los procesos de siniestralidad laboral, referiré el </a:t>
            </a:r>
            <a:r>
              <a:rPr kumimoji="0" lang="es-ES" sz="2000" b="1" i="0" u="sng" strike="noStrike" cap="none" normalizeH="0" baseline="0" dirty="0" smtClean="0">
                <a:ln>
                  <a:noFill/>
                </a:ln>
                <a:solidFill>
                  <a:srgbClr val="FFFF00"/>
                </a:solidFill>
                <a:effectLst/>
                <a:latin typeface="Arial" pitchFamily="34" charset="0"/>
                <a:ea typeface="Calibri" pitchFamily="34" charset="0"/>
                <a:cs typeface="Times New Roman" pitchFamily="18" charset="0"/>
              </a:rPr>
              <a:t>acuerdo adoptado en la reunión de Fiscales Especialistas de León</a:t>
            </a:r>
            <a:r>
              <a:rPr kumimoji="0" lang="es-ES" sz="2000" b="1" i="0" u="none" strike="noStrike" cap="none" normalizeH="0" baseline="0" dirty="0" smtClean="0">
                <a:ln>
                  <a:noFill/>
                </a:ln>
                <a:solidFill>
                  <a:srgbClr val="FFFF00"/>
                </a:solidFill>
                <a:effectLst/>
                <a:latin typeface="Arial" pitchFamily="34" charset="0"/>
                <a:ea typeface="Calibri" pitchFamily="34" charset="0"/>
                <a:cs typeface="Times New Roman" pitchFamily="18" charset="0"/>
              </a:rPr>
              <a:t> </a:t>
            </a:r>
            <a:r>
              <a:rPr kumimoji="0" lang="es-ES" sz="2000" b="1"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y cuyo contenido es el siguiente: “</a:t>
            </a:r>
            <a:r>
              <a:rPr kumimoji="0" lang="es-ES" sz="2000" b="1" i="1" u="sng" strike="noStrike" cap="none" normalizeH="0" baseline="0" dirty="0" smtClean="0">
                <a:ln>
                  <a:noFill/>
                </a:ln>
                <a:solidFill>
                  <a:srgbClr val="FFFF00"/>
                </a:solidFill>
                <a:effectLst/>
                <a:latin typeface="Arial" pitchFamily="34" charset="0"/>
                <a:ea typeface="Calibri" pitchFamily="34" charset="0"/>
                <a:cs typeface="Times New Roman" pitchFamily="18" charset="0"/>
              </a:rPr>
              <a:t>Los Fiscales</a:t>
            </a:r>
            <a:r>
              <a:rPr kumimoji="0" lang="es-ES" sz="2000" b="1" i="1" u="none" strike="noStrike" cap="none" normalizeH="0" baseline="0" dirty="0" smtClean="0">
                <a:ln>
                  <a:noFill/>
                </a:ln>
                <a:solidFill>
                  <a:srgbClr val="FFFF00"/>
                </a:solidFill>
                <a:effectLst/>
                <a:latin typeface="Arial" pitchFamily="34" charset="0"/>
                <a:ea typeface="Calibri" pitchFamily="34" charset="0"/>
                <a:cs typeface="Times New Roman" pitchFamily="18" charset="0"/>
              </a:rPr>
              <a:t> </a:t>
            </a:r>
            <a:r>
              <a:rPr kumimoji="0" lang="es-ES" sz="2000" b="1" i="1"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deben </a:t>
            </a:r>
            <a:r>
              <a:rPr kumimoji="0" lang="es-ES" sz="2000" b="1" i="1" u="sng" strike="noStrike" cap="none" normalizeH="0" baseline="0" dirty="0" smtClean="0">
                <a:ln>
                  <a:noFill/>
                </a:ln>
                <a:solidFill>
                  <a:srgbClr val="FFFF00"/>
                </a:solidFill>
                <a:effectLst/>
                <a:latin typeface="Arial" pitchFamily="34" charset="0"/>
                <a:ea typeface="Calibri" pitchFamily="34" charset="0"/>
                <a:cs typeface="Times New Roman" pitchFamily="18" charset="0"/>
              </a:rPr>
              <a:t>apoyar la personación de los sindicatos como acusación particular</a:t>
            </a:r>
            <a:r>
              <a:rPr kumimoji="0" lang="es-ES" sz="2000" b="1" i="1" u="none" strike="noStrike" cap="none" normalizeH="0" baseline="0" dirty="0" smtClean="0">
                <a:ln>
                  <a:noFill/>
                </a:ln>
                <a:solidFill>
                  <a:srgbClr val="FFFF00"/>
                </a:solidFill>
                <a:effectLst/>
                <a:latin typeface="Arial" pitchFamily="34" charset="0"/>
                <a:ea typeface="Calibri" pitchFamily="34" charset="0"/>
                <a:cs typeface="Times New Roman" pitchFamily="18" charset="0"/>
              </a:rPr>
              <a:t>, </a:t>
            </a:r>
            <a:r>
              <a:rPr kumimoji="0" lang="es-ES" sz="2000" b="1" i="1" u="sng" strike="noStrike" cap="none" normalizeH="0" baseline="0" dirty="0" smtClean="0">
                <a:ln>
                  <a:noFill/>
                </a:ln>
                <a:solidFill>
                  <a:srgbClr val="FFFF00"/>
                </a:solidFill>
                <a:effectLst/>
                <a:latin typeface="Arial" pitchFamily="34" charset="0"/>
                <a:ea typeface="Calibri" pitchFamily="34" charset="0"/>
                <a:cs typeface="Times New Roman" pitchFamily="18" charset="0"/>
              </a:rPr>
              <a:t>incluso en los supuestos en que las víctimas no sean afiliados del sindicato</a:t>
            </a:r>
            <a:r>
              <a:rPr kumimoji="0" lang="es-ES" sz="2000" b="1" i="1" u="none" strike="noStrike" cap="none" normalizeH="0" baseline="0" dirty="0" smtClean="0">
                <a:ln>
                  <a:noFill/>
                </a:ln>
                <a:solidFill>
                  <a:srgbClr val="FFFF00"/>
                </a:solidFill>
                <a:effectLst/>
                <a:latin typeface="Arial" pitchFamily="34" charset="0"/>
                <a:ea typeface="Calibri" pitchFamily="34" charset="0"/>
                <a:cs typeface="Times New Roman" pitchFamily="18" charset="0"/>
              </a:rPr>
              <a:t>, </a:t>
            </a:r>
            <a:r>
              <a:rPr kumimoji="0" lang="es-ES" sz="2000" b="1" i="1"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en cuanto que el bien jurídico protegido en los delitos de riesgo –</a:t>
            </a:r>
            <a:r>
              <a:rPr kumimoji="0" lang="es-ES" sz="2000" b="1" i="1" u="sng" strike="noStrike" cap="none" normalizeH="0" baseline="0" dirty="0" smtClean="0">
                <a:ln>
                  <a:noFill/>
                </a:ln>
                <a:solidFill>
                  <a:srgbClr val="FFFF00"/>
                </a:solidFill>
                <a:effectLst/>
                <a:latin typeface="Arial" pitchFamily="34" charset="0"/>
                <a:ea typeface="Calibri" pitchFamily="34" charset="0"/>
                <a:cs typeface="Times New Roman" pitchFamily="18" charset="0"/>
              </a:rPr>
              <a:t>la seguridad colectiva de los trabajadores y la vida y salud de los mismos derivada de la posible inseguridad-</a:t>
            </a:r>
            <a:r>
              <a:rPr kumimoji="0" lang="es-ES" sz="2000" b="1" i="1" u="sng" strike="noStrike" cap="none" normalizeH="0" baseline="0" dirty="0" smtClean="0">
                <a:ln>
                  <a:noFill/>
                </a:ln>
                <a:solidFill>
                  <a:schemeClr val="tx1"/>
                </a:solidFill>
                <a:effectLst/>
                <a:latin typeface="Arial" pitchFamily="34" charset="0"/>
                <a:ea typeface="Calibri" pitchFamily="34" charset="0"/>
                <a:cs typeface="Times New Roman" pitchFamily="18" charset="0"/>
              </a:rPr>
              <a:t>,</a:t>
            </a:r>
            <a:r>
              <a:rPr kumimoji="0" lang="es-ES" sz="2000" b="1" i="1"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que frecuentemente consumirá o será consumido por los delitos de resultado lesivo, cae dentro del ámbito de actuación de los sindicatos, según se desprende del </a:t>
            </a:r>
            <a:r>
              <a:rPr kumimoji="0" lang="es-ES" sz="2000" b="1" i="1" u="sng" strike="noStrike" cap="none" normalizeH="0" baseline="0" dirty="0" smtClean="0">
                <a:ln>
                  <a:noFill/>
                </a:ln>
                <a:solidFill>
                  <a:srgbClr val="FFFF00"/>
                </a:solidFill>
                <a:effectLst/>
                <a:latin typeface="Arial" pitchFamily="34" charset="0"/>
                <a:ea typeface="Calibri" pitchFamily="34" charset="0"/>
                <a:cs typeface="Times New Roman" pitchFamily="18" charset="0"/>
              </a:rPr>
              <a:t>artículo 7 CE cuando atribuye a los sindicatos la defensa y promoción de los intereses económicos y sociales que le son propios –entendiendo que entre los intereses sociales de los trabajadores está su derecho a la seguridad e higiene en el trabajo y la protección de su vida </a:t>
            </a:r>
            <a:r>
              <a:rPr kumimoji="0" lang="es-ES" sz="2000" b="1" i="1" u="sng" strike="noStrike" cap="none" normalizeH="0" baseline="0" dirty="0" smtClean="0">
                <a:ln>
                  <a:noFill/>
                </a:ln>
                <a:solidFill>
                  <a:schemeClr val="tx1"/>
                </a:solidFill>
                <a:effectLst/>
                <a:latin typeface="Arial" pitchFamily="34" charset="0"/>
                <a:ea typeface="Calibri" pitchFamily="34" charset="0"/>
                <a:cs typeface="Times New Roman" pitchFamily="18" charset="0"/>
              </a:rPr>
              <a:t>y </a:t>
            </a:r>
            <a:r>
              <a:rPr kumimoji="0" lang="es-ES" sz="2000" b="1" i="1" u="sng" strike="noStrike" cap="none" normalizeH="0" baseline="0" dirty="0" smtClean="0">
                <a:ln>
                  <a:noFill/>
                </a:ln>
                <a:solidFill>
                  <a:srgbClr val="FFFF00"/>
                </a:solidFill>
                <a:effectLst/>
                <a:latin typeface="Arial" pitchFamily="34" charset="0"/>
                <a:ea typeface="Calibri" pitchFamily="34" charset="0"/>
                <a:cs typeface="Times New Roman" pitchFamily="18" charset="0"/>
              </a:rPr>
              <a:t>salud-, </a:t>
            </a:r>
            <a:r>
              <a:rPr kumimoji="0" lang="es-ES" sz="2000" b="1" i="1"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debiendo citarse en apoyo de esta tesis la STS 895/1997, de 26 de Septiembre</a:t>
            </a:r>
            <a:endParaRPr kumimoji="0" lang="es-E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1"/>
          <p:cNvSpPr>
            <a:spLocks noChangeArrowheads="1"/>
          </p:cNvSpPr>
          <p:nvPr/>
        </p:nvSpPr>
        <p:spPr bwMode="auto">
          <a:xfrm>
            <a:off x="0" y="1071546"/>
            <a:ext cx="91440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pP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Caso de que </a:t>
            </a:r>
            <a:r>
              <a:rPr kumimoji="0" lang="es-ES" sz="28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los juzgados</a:t>
            </a:r>
            <a:r>
              <a:rPr kumimoji="0" lang="es-ES" sz="2800" b="1" i="1"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y las audiencias </a:t>
            </a:r>
            <a:r>
              <a:rPr kumimoji="0" lang="es-ES" sz="28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consideren que la posición que los sindicatos deben ocupar es la de acusación popular</a:t>
            </a:r>
            <a:r>
              <a:rPr kumimoji="0" lang="es-ES" sz="2800" b="1" i="1"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y siempre que la personación se produzca iniciado el procedimiento penal, </a:t>
            </a:r>
            <a:r>
              <a:rPr kumimoji="0" lang="es-ES" sz="28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deberemos oponernos a que se exija querella para llevar a cabo la personación y a que se requiera a los sindicatos la prestación de fianza</a:t>
            </a:r>
            <a:r>
              <a:rPr kumimoji="0" lang="es-ES" sz="28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como se desprende de la reiterada jurisprudencia del TS (SSTS 702/2003 (Sala de lo Penal), de 30 mayo RJ 2003\4283; 722/1995, de 3 de Junio – RJ 1995/4535 y  595/1992, de 12 de Marzo, RJ 1992/2084)</a:t>
            </a: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s-E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1"/>
          <p:cNvSpPr>
            <a:spLocks noChangeArrowheads="1"/>
          </p:cNvSpPr>
          <p:nvPr/>
        </p:nvSpPr>
        <p:spPr bwMode="auto">
          <a:xfrm>
            <a:off x="0" y="0"/>
            <a:ext cx="9144000" cy="68018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EJECUCIÓN DE SENTENCIAS</a:t>
            </a:r>
          </a:p>
          <a:p>
            <a:pPr marL="0" marR="0" lvl="0" indent="449263" algn="l" defTabSz="914400" rtl="0" eaLnBrk="1" fontAlgn="base" latinLnBrk="0" hangingPunct="1">
              <a:lnSpc>
                <a:spcPct val="100000"/>
              </a:lnSpc>
              <a:spcBef>
                <a:spcPct val="0"/>
              </a:spcBef>
              <a:spcAft>
                <a:spcPct val="0"/>
              </a:spcAft>
              <a:buClrTx/>
              <a:buSzTx/>
              <a:buFontTx/>
              <a:buNone/>
              <a:tabLst/>
            </a:pPr>
            <a:endParaRPr kumimoji="0" lang="es-ES" sz="2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El Protocolo Marco recoge en un Anexo la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coordinación en la ejecución de sentencias condenatorias en lo relativo a la ejecución de la pena de inhabilitación especial para el ejercicio de la profesión u oficio.</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es-ES"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es-ES"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dificultad</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se plantea cuando el condenado es un empresario o administrador de una empresa, pues bastaría que </a:t>
            </a:r>
            <a:r>
              <a:rPr kumimoji="0" lang="es-ES" sz="20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el empresario constituyera una nueva empresa para eludir el cumplimiento de la pena</a:t>
            </a:r>
            <a:r>
              <a:rPr kumimoji="0" lang="es-ES" sz="2000" b="1" i="0"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Es en estos casos, además del acceso al Registro Mercantil que nos podrá facilitar si el sujeto continúa ejerciendo como administrador en sociedades diferentes a aquélla dirigía en el momento de los hechos, </a:t>
            </a:r>
            <a:r>
              <a:rPr kumimoji="0" lang="es-ES"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se prevé una colaboración de la policía judicial o local,</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es-ES"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es-ES"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s-ES"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En tal sentido, el punto 3, del Anexo III, señala: “</a:t>
            </a:r>
            <a:r>
              <a:rPr kumimoji="0" lang="es-ES" sz="20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La Policía Judicial y la Inspección de Trabajo </a:t>
            </a:r>
            <a:r>
              <a:rPr kumimoji="0" lang="es-ES" sz="20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colaborarán en todo momento con el Ministerio Fiscal y la Autoridad Judicial en la obtención del domicilio e indagación de la actividad laboral o empresarial </a:t>
            </a:r>
            <a:r>
              <a:rPr kumimoji="0" lang="es-ES" sz="20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de las personas condenadas a penas de inhabilitación especial para el ejercicio de la profesión, oficio o cargo “ </a:t>
            </a:r>
            <a:endParaRPr kumimoji="0" lang="es-ES"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es-ES"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ChangeArrowheads="1"/>
          </p:cNvSpPr>
          <p:nvPr/>
        </p:nvSpPr>
        <p:spPr bwMode="auto">
          <a:xfrm>
            <a:off x="0" y="1142984"/>
            <a:ext cx="91440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En </a:t>
            </a:r>
            <a:r>
              <a:rPr kumimoji="0" lang="es-ES" sz="28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la reunión de Fiscales Especialistas celebrada en León los días 24 y 25 de Septiembre de 2007</a:t>
            </a:r>
            <a:r>
              <a:rPr kumimoji="0" lang="es-E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se acordó lo siguiente: “</a:t>
            </a:r>
            <a:r>
              <a:rPr kumimoji="0" lang="es-ES" sz="28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Si se trata de Técnicos:</a:t>
            </a:r>
            <a:r>
              <a:rPr kumimoji="0" lang="es-ES" sz="28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oficiar</a:t>
            </a:r>
            <a:r>
              <a:rPr kumimoji="0" lang="es-ES" sz="2800" b="1" i="1" u="none"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 </a:t>
            </a: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al colegio correspondiente comunicando el período de inhabilitación. </a:t>
            </a:r>
            <a:r>
              <a:rPr kumimoji="0" lang="es-ES" sz="28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Si se trata de empresarios</a:t>
            </a:r>
            <a:r>
              <a:rPr kumimoji="0" lang="es-ES" sz="28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oficiar a policía local del domicilio, a policía judicial (Protocolo Marco), al Ayuntamiento para ver si ha solicitado licencias, a Hacienda para ver si figura en el epígrafe correspondiente, a los registros correspondientes para </a:t>
            </a:r>
            <a:r>
              <a:rPr kumimoji="0" lang="es-ES" sz="2800" b="1" i="1"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ver si continúa su actividad en otra sociedad</a:t>
            </a:r>
            <a:r>
              <a:rPr kumimoji="0" lang="es-ES" sz="2800" b="1" i="0" u="sng" strike="noStrike" cap="none" normalizeH="0" baseline="0" dirty="0" smtClean="0">
                <a:ln>
                  <a:noFill/>
                </a:ln>
                <a:solidFill>
                  <a:srgbClr val="FFFF00"/>
                </a:solidFill>
                <a:effectLst/>
                <a:latin typeface="Times New Roman" pitchFamily="18" charset="0"/>
                <a:ea typeface="Times New Roman" pitchFamily="18" charset="0"/>
                <a:cs typeface="Times New Roman" pitchFamily="18" charset="0"/>
              </a:rPr>
              <a:t>.”</a:t>
            </a:r>
            <a:endParaRPr kumimoji="0" lang="es-ES" sz="2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endParaRPr kumimoji="0" lang="es-E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73061" name="Picture 5" descr="niños obreros2"/>
          <p:cNvPicPr>
            <a:picLocks noChangeAspect="1" noChangeArrowheads="1"/>
          </p:cNvPicPr>
          <p:nvPr/>
        </p:nvPicPr>
        <p:blipFill>
          <a:blip r:embed="rId3"/>
          <a:srcRect/>
          <a:stretch>
            <a:fillRect/>
          </a:stretch>
        </p:blipFill>
        <p:spPr bwMode="auto">
          <a:xfrm>
            <a:off x="250825" y="404813"/>
            <a:ext cx="8642350" cy="5976937"/>
          </a:xfrm>
          <a:prstGeom prst="rect">
            <a:avLst/>
          </a:prstGeom>
          <a:noFill/>
        </p:spPr>
      </p:pic>
      <p:sp>
        <p:nvSpPr>
          <p:cNvPr id="173062" name="Text Box 6"/>
          <p:cNvSpPr txBox="1">
            <a:spLocks noChangeArrowheads="1"/>
          </p:cNvSpPr>
          <p:nvPr/>
        </p:nvSpPr>
        <p:spPr bwMode="auto">
          <a:xfrm>
            <a:off x="611188" y="5876925"/>
            <a:ext cx="7632700" cy="396875"/>
          </a:xfrm>
          <a:prstGeom prst="rect">
            <a:avLst/>
          </a:prstGeom>
          <a:noFill/>
          <a:ln w="9525">
            <a:noFill/>
            <a:miter lim="800000"/>
            <a:headEnd/>
            <a:tailEnd/>
          </a:ln>
          <a:effectLst/>
        </p:spPr>
        <p:txBody>
          <a:bodyPr>
            <a:spAutoFit/>
          </a:bodyPr>
          <a:lstStyle/>
          <a:p>
            <a:pPr>
              <a:spcBef>
                <a:spcPct val="50000"/>
              </a:spcBef>
            </a:pPr>
            <a:endParaRPr lang="es-ES"/>
          </a:p>
        </p:txBody>
      </p:sp>
      <p:sp>
        <p:nvSpPr>
          <p:cNvPr id="173063" name="Text Box 7"/>
          <p:cNvSpPr txBox="1">
            <a:spLocks noChangeArrowheads="1"/>
          </p:cNvSpPr>
          <p:nvPr/>
        </p:nvSpPr>
        <p:spPr bwMode="auto">
          <a:xfrm>
            <a:off x="684213" y="5949950"/>
            <a:ext cx="7559675" cy="1311275"/>
          </a:xfrm>
          <a:prstGeom prst="rect">
            <a:avLst/>
          </a:prstGeom>
          <a:noFill/>
          <a:ln w="9525">
            <a:noFill/>
            <a:miter lim="800000"/>
            <a:headEnd/>
            <a:tailEnd/>
          </a:ln>
          <a:effectLst/>
        </p:spPr>
        <p:txBody>
          <a:bodyPr>
            <a:spAutoFit/>
          </a:bodyPr>
          <a:lstStyle/>
          <a:p>
            <a:pPr>
              <a:spcBef>
                <a:spcPct val="50000"/>
              </a:spcBef>
            </a:pPr>
            <a:endParaRPr lang="es-ES"/>
          </a:p>
          <a:p>
            <a:pPr>
              <a:spcBef>
                <a:spcPct val="50000"/>
              </a:spcBef>
            </a:pPr>
            <a:endParaRPr lang="es-ES"/>
          </a:p>
          <a:p>
            <a:pPr>
              <a:spcBef>
                <a:spcPct val="50000"/>
              </a:spcBef>
            </a:pPr>
            <a:endParaRPr lang="es-ES"/>
          </a:p>
        </p:txBody>
      </p:sp>
      <p:sp>
        <p:nvSpPr>
          <p:cNvPr id="173064" name="Text Box 8"/>
          <p:cNvSpPr txBox="1">
            <a:spLocks noChangeArrowheads="1"/>
          </p:cNvSpPr>
          <p:nvPr/>
        </p:nvSpPr>
        <p:spPr bwMode="auto">
          <a:xfrm>
            <a:off x="611188" y="476250"/>
            <a:ext cx="7561262" cy="457200"/>
          </a:xfrm>
          <a:prstGeom prst="rect">
            <a:avLst/>
          </a:prstGeom>
          <a:noFill/>
          <a:ln w="9525">
            <a:noFill/>
            <a:miter lim="800000"/>
            <a:headEnd/>
            <a:tailEnd/>
          </a:ln>
          <a:effectLst/>
        </p:spPr>
        <p:txBody>
          <a:bodyPr>
            <a:spAutoFit/>
          </a:bodyPr>
          <a:lstStyle/>
          <a:p>
            <a:pPr algn="ctr">
              <a:spcBef>
                <a:spcPct val="50000"/>
              </a:spcBef>
            </a:pPr>
            <a:r>
              <a:rPr lang="es-ES" sz="2400">
                <a:solidFill>
                  <a:srgbClr val="FFFFFF"/>
                </a:solidFill>
              </a:rPr>
              <a:t> Prevención laboral </a:t>
            </a:r>
          </a:p>
        </p:txBody>
      </p:sp>
      <p:sp>
        <p:nvSpPr>
          <p:cNvPr id="173065" name="Text Box 9"/>
          <p:cNvSpPr txBox="1">
            <a:spLocks noChangeArrowheads="1"/>
          </p:cNvSpPr>
          <p:nvPr/>
        </p:nvSpPr>
        <p:spPr bwMode="auto">
          <a:xfrm>
            <a:off x="468313" y="5805488"/>
            <a:ext cx="8064500" cy="457200"/>
          </a:xfrm>
          <a:prstGeom prst="rect">
            <a:avLst/>
          </a:prstGeom>
          <a:noFill/>
          <a:ln w="9525">
            <a:noFill/>
            <a:miter lim="800000"/>
            <a:headEnd/>
            <a:tailEnd/>
          </a:ln>
          <a:effectLst/>
        </p:spPr>
        <p:txBody>
          <a:bodyPr>
            <a:spAutoFit/>
          </a:bodyPr>
          <a:lstStyle/>
          <a:p>
            <a:pPr algn="ctr">
              <a:spcBef>
                <a:spcPct val="50000"/>
              </a:spcBef>
            </a:pPr>
            <a:r>
              <a:rPr lang="es-ES" sz="2400"/>
              <a:t>Un imperativo moral y ético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73064"/>
                                        </p:tgtEl>
                                        <p:attrNameLst>
                                          <p:attrName>style.visibility</p:attrName>
                                        </p:attrNameLst>
                                      </p:cBhvr>
                                      <p:to>
                                        <p:strVal val="visible"/>
                                      </p:to>
                                    </p:set>
                                    <p:anim calcmode="lin" valueType="num">
                                      <p:cBhvr>
                                        <p:cTn id="7" dur="500" fill="hold"/>
                                        <p:tgtEl>
                                          <p:spTgt spid="173064"/>
                                        </p:tgtEl>
                                        <p:attrNameLst>
                                          <p:attrName>ppt_w</p:attrName>
                                        </p:attrNameLst>
                                      </p:cBhvr>
                                      <p:tavLst>
                                        <p:tav tm="0">
                                          <p:val>
                                            <p:fltVal val="0"/>
                                          </p:val>
                                        </p:tav>
                                        <p:tav tm="100000">
                                          <p:val>
                                            <p:strVal val="#ppt_w"/>
                                          </p:val>
                                        </p:tav>
                                      </p:tavLst>
                                    </p:anim>
                                    <p:anim calcmode="lin" valueType="num">
                                      <p:cBhvr>
                                        <p:cTn id="8" dur="500" fill="hold"/>
                                        <p:tgtEl>
                                          <p:spTgt spid="17306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nodeType="clickEffect">
                                  <p:stCondLst>
                                    <p:cond delay="0"/>
                                  </p:stCondLst>
                                  <p:childTnLst>
                                    <p:set>
                                      <p:cBhvr>
                                        <p:cTn id="12" dur="1" fill="hold">
                                          <p:stCondLst>
                                            <p:cond delay="0"/>
                                          </p:stCondLst>
                                        </p:cTn>
                                        <p:tgtEl>
                                          <p:spTgt spid="173061"/>
                                        </p:tgtEl>
                                        <p:attrNameLst>
                                          <p:attrName>style.visibility</p:attrName>
                                        </p:attrNameLst>
                                      </p:cBhvr>
                                      <p:to>
                                        <p:strVal val="visible"/>
                                      </p:to>
                                    </p:set>
                                    <p:anim calcmode="lin" valueType="num">
                                      <p:cBhvr>
                                        <p:cTn id="13" dur="500" fill="hold"/>
                                        <p:tgtEl>
                                          <p:spTgt spid="173061"/>
                                        </p:tgtEl>
                                        <p:attrNameLst>
                                          <p:attrName>ppt_w</p:attrName>
                                        </p:attrNameLst>
                                      </p:cBhvr>
                                      <p:tavLst>
                                        <p:tav tm="0">
                                          <p:val>
                                            <p:fltVal val="0"/>
                                          </p:val>
                                        </p:tav>
                                        <p:tav tm="100000">
                                          <p:val>
                                            <p:strVal val="#ppt_w"/>
                                          </p:val>
                                        </p:tav>
                                      </p:tavLst>
                                    </p:anim>
                                    <p:anim calcmode="lin" valueType="num">
                                      <p:cBhvr>
                                        <p:cTn id="14" dur="500" fill="hold"/>
                                        <p:tgtEl>
                                          <p:spTgt spid="173061"/>
                                        </p:tgtEl>
                                        <p:attrNameLst>
                                          <p:attrName>ppt_h</p:attrName>
                                        </p:attrNameLst>
                                      </p:cBhvr>
                                      <p:tavLst>
                                        <p:tav tm="0">
                                          <p:val>
                                            <p:fltVal val="0"/>
                                          </p:val>
                                        </p:tav>
                                        <p:tav tm="100000">
                                          <p:val>
                                            <p:strVal val="#ppt_h"/>
                                          </p:val>
                                        </p:tav>
                                      </p:tavLst>
                                    </p:anim>
                                    <p:animEffect transition="in" filter="fade">
                                      <p:cBhvr>
                                        <p:cTn id="15" dur="500"/>
                                        <p:tgtEl>
                                          <p:spTgt spid="173061"/>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73065"/>
                                        </p:tgtEl>
                                        <p:attrNameLst>
                                          <p:attrName>style.visibility</p:attrName>
                                        </p:attrNameLst>
                                      </p:cBhvr>
                                      <p:to>
                                        <p:strVal val="visible"/>
                                      </p:to>
                                    </p:set>
                                    <p:anim by="(-#ppt_w*2)" calcmode="lin" valueType="num">
                                      <p:cBhvr rctx="PPT">
                                        <p:cTn id="20" dur="500" autoRev="1" fill="hold">
                                          <p:stCondLst>
                                            <p:cond delay="0"/>
                                          </p:stCondLst>
                                        </p:cTn>
                                        <p:tgtEl>
                                          <p:spTgt spid="173065"/>
                                        </p:tgtEl>
                                        <p:attrNameLst>
                                          <p:attrName>ppt_w</p:attrName>
                                        </p:attrNameLst>
                                      </p:cBhvr>
                                    </p:anim>
                                    <p:anim by="(#ppt_w*0.50)" calcmode="lin" valueType="num">
                                      <p:cBhvr>
                                        <p:cTn id="21" dur="500" decel="50000" autoRev="1" fill="hold">
                                          <p:stCondLst>
                                            <p:cond delay="0"/>
                                          </p:stCondLst>
                                        </p:cTn>
                                        <p:tgtEl>
                                          <p:spTgt spid="173065"/>
                                        </p:tgtEl>
                                        <p:attrNameLst>
                                          <p:attrName>ppt_x</p:attrName>
                                        </p:attrNameLst>
                                      </p:cBhvr>
                                    </p:anim>
                                    <p:anim from="(-#ppt_h/2)" to="(#ppt_y)" calcmode="lin" valueType="num">
                                      <p:cBhvr>
                                        <p:cTn id="22" dur="1000" fill="hold">
                                          <p:stCondLst>
                                            <p:cond delay="0"/>
                                          </p:stCondLst>
                                        </p:cTn>
                                        <p:tgtEl>
                                          <p:spTgt spid="173065"/>
                                        </p:tgtEl>
                                        <p:attrNameLst>
                                          <p:attrName>ppt_y</p:attrName>
                                        </p:attrNameLst>
                                      </p:cBhvr>
                                    </p:anim>
                                    <p:animRot by="21600000">
                                      <p:cBhvr>
                                        <p:cTn id="23" dur="1000" fill="hold">
                                          <p:stCondLst>
                                            <p:cond delay="0"/>
                                          </p:stCondLst>
                                        </p:cTn>
                                        <p:tgtEl>
                                          <p:spTgt spid="1730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4" grpId="0"/>
      <p:bldP spid="17306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71472" y="1142984"/>
            <a:ext cx="2212848" cy="1582621"/>
          </a:xfrm>
          <a:solidFill>
            <a:srgbClr val="FF0000"/>
          </a:solidFill>
          <a:ln>
            <a:solidFill>
              <a:srgbClr val="002060"/>
            </a:solidFill>
          </a:ln>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pc="50" dirty="0" smtClean="0">
                <a:ln w="11430">
                  <a:solidFill>
                    <a:srgbClr val="FF0000"/>
                  </a:solidFill>
                </a:ln>
                <a:solidFill>
                  <a:srgbClr val="FF0000"/>
                </a:solidFill>
                <a:effectLst>
                  <a:outerShdw blurRad="76200" dist="50800" dir="5400000" algn="tl" rotWithShape="0">
                    <a:srgbClr val="000000">
                      <a:alpha val="65000"/>
                    </a:srgbClr>
                  </a:outerShdw>
                </a:effectLst>
              </a:rPr>
              <a:t>EL LUGAR </a:t>
            </a:r>
            <a:r>
              <a:rPr lang="es-ES" spc="50" dirty="0" smtClean="0">
                <a:ln w="11430">
                  <a:solidFill>
                    <a:srgbClr val="FF0000"/>
                  </a:solidFill>
                </a:ln>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rPr>
              <a:t>DE</a:t>
            </a:r>
            <a:r>
              <a:rPr lang="es-ES" spc="50" dirty="0" smtClean="0">
                <a:ln w="11430">
                  <a:solidFill>
                    <a:srgbClr val="FF0000"/>
                  </a:solidFill>
                </a:ln>
                <a:solidFill>
                  <a:srgbClr val="FF0000"/>
                </a:solidFill>
                <a:effectLst>
                  <a:outerShdw blurRad="76200" dist="50800" dir="5400000" algn="tl" rotWithShape="0">
                    <a:srgbClr val="000000">
                      <a:alpha val="65000"/>
                    </a:srgbClr>
                  </a:outerShdw>
                </a:effectLst>
              </a:rPr>
              <a:t> TRABAJO NO </a:t>
            </a:r>
            <a:r>
              <a:rPr lang="es-ES" b="0" spc="50" dirty="0" smtClean="0">
                <a:ln w="11430">
                  <a:solidFill>
                    <a:srgbClr val="FF0000"/>
                  </a:solidFill>
                </a:ln>
                <a:solidFill>
                  <a:srgbClr val="FF0000"/>
                </a:solidFill>
                <a:effectLst>
                  <a:outerShdw blurRad="76200" dist="50800" dir="5400000" algn="tl" rotWithShape="0">
                    <a:srgbClr val="000000">
                      <a:alpha val="65000"/>
                    </a:srgbClr>
                  </a:outerShdw>
                </a:effectLst>
              </a:rPr>
              <a:t>PUED</a:t>
            </a:r>
            <a:r>
              <a:rPr lang="es-ES" spc="50" dirty="0" smtClean="0">
                <a:ln w="11430">
                  <a:solidFill>
                    <a:srgbClr val="FF0000"/>
                  </a:solidFill>
                </a:ln>
                <a:solidFill>
                  <a:srgbClr val="FF0000"/>
                </a:solidFill>
                <a:effectLst>
                  <a:outerShdw blurRad="76200" dist="50800" dir="5400000" algn="tl" rotWithShape="0">
                    <a:srgbClr val="000000">
                      <a:alpha val="65000"/>
                    </a:srgbClr>
                  </a:outerShdw>
                </a:effectLst>
              </a:rPr>
              <a:t>DE </a:t>
            </a:r>
            <a:r>
              <a:rPr lang="es-ES" b="0" spc="50" dirty="0" smtClean="0">
                <a:ln w="11430">
                  <a:solidFill>
                    <a:srgbClr val="FF0000"/>
                  </a:solidFill>
                </a:ln>
                <a:solidFill>
                  <a:srgbClr val="FF0000"/>
                </a:solidFill>
                <a:effectLst>
                  <a:outerShdw blurRad="76200" dist="50800" dir="5400000" algn="tl" rotWithShape="0">
                    <a:srgbClr val="000000">
                      <a:alpha val="65000"/>
                    </a:srgbClr>
                  </a:outerShdw>
                </a:effectLst>
              </a:rPr>
              <a:t>SER</a:t>
            </a:r>
            <a:r>
              <a:rPr lang="es-ES" spc="50" dirty="0" smtClean="0">
                <a:ln w="11430">
                  <a:solidFill>
                    <a:srgbClr val="FF0000"/>
                  </a:solidFill>
                </a:ln>
                <a:solidFill>
                  <a:srgbClr val="FF0000"/>
                </a:solidFill>
                <a:effectLst>
                  <a:outerShdw blurRad="76200" dist="50800" dir="5400000" algn="tl" rotWithShape="0">
                    <a:srgbClr val="000000">
                      <a:alpha val="65000"/>
                    </a:srgbClr>
                  </a:outerShdw>
                </a:effectLst>
              </a:rPr>
              <a:t>  UN ESPACIO RIESGO</a:t>
            </a:r>
            <a:endParaRPr lang="es-ES" spc="50" dirty="0">
              <a:ln w="11430">
                <a:solidFill>
                  <a:srgbClr val="FF0000"/>
                </a:solidFill>
              </a:ln>
              <a:solidFill>
                <a:srgbClr val="FF0000"/>
              </a:solidFill>
              <a:effectLst>
                <a:outerShdw blurRad="76200" dist="50800" dir="5400000" algn="tl" rotWithShape="0">
                  <a:srgbClr val="000000">
                    <a:alpha val="65000"/>
                  </a:srgbClr>
                </a:outerShdw>
              </a:effectLst>
            </a:endParaRPr>
          </a:p>
        </p:txBody>
      </p:sp>
      <p:sp>
        <p:nvSpPr>
          <p:cNvPr id="4" name="3 Marcador de texto"/>
          <p:cNvSpPr>
            <a:spLocks noGrp="1"/>
          </p:cNvSpPr>
          <p:nvPr>
            <p:ph type="body" sz="half" idx="2"/>
          </p:nvPr>
        </p:nvSpPr>
        <p:spPr>
          <a:solidFill>
            <a:srgbClr val="FF0000"/>
          </a:solidFill>
        </p:spPr>
        <p:txBody>
          <a:bodyPr/>
          <a:lstStyle/>
          <a:p>
            <a:endParaRPr lang="es-ES" dirty="0" smtClean="0"/>
          </a:p>
          <a:p>
            <a:r>
              <a:rPr lang="es-ES" sz="2000" b="1" dirty="0" smtClean="0">
                <a:solidFill>
                  <a:srgbClr val="FFFF00"/>
                </a:solidFill>
              </a:rPr>
              <a:t>LA CULTURA DE LA PREVENCIÓN  INCUMBE  A TODOS TRABAJADORES Y EMPRESARIOS</a:t>
            </a:r>
            <a:endParaRPr lang="es-ES" sz="2000" b="1" dirty="0">
              <a:solidFill>
                <a:srgbClr val="FFFF00"/>
              </a:solidFill>
            </a:endParaRPr>
          </a:p>
        </p:txBody>
      </p:sp>
      <p:pic>
        <p:nvPicPr>
          <p:cNvPr id="5" name="4 Marcador de posición de imagen" descr="3628_photo[1].jpg"/>
          <p:cNvPicPr>
            <a:picLocks noGrp="1" noChangeAspect="1"/>
          </p:cNvPicPr>
          <p:nvPr>
            <p:ph type="pic" idx="1"/>
          </p:nvPr>
        </p:nvPicPr>
        <p:blipFill>
          <a:blip r:embed="rId2"/>
          <a:srcRect t="18082" b="18082"/>
          <a:stretch>
            <a:fillRect/>
          </a:stretch>
        </p:blipFill>
        <p:spPr>
          <a:xfrm rot="420000">
            <a:off x="3025370" y="1126034"/>
            <a:ext cx="5342774" cy="5426630"/>
          </a:xfrm>
        </p:spPr>
      </p:pic>
      <p:sp>
        <p:nvSpPr>
          <p:cNvPr id="6" name="5 Rectángulo"/>
          <p:cNvSpPr/>
          <p:nvPr/>
        </p:nvSpPr>
        <p:spPr>
          <a:xfrm>
            <a:off x="525791" y="1390099"/>
            <a:ext cx="3071834" cy="923330"/>
          </a:xfrm>
          <a:prstGeom prst="rect">
            <a:avLst/>
          </a:prstGeom>
          <a:noFill/>
        </p:spPr>
        <p:txBody>
          <a:bodyPr wrap="square" lIns="91440" tIns="45720" rIns="91440" bIns="45720">
            <a:spAutoFit/>
          </a:bodyPr>
          <a:lstStyle/>
          <a:p>
            <a:pPr algn="ctr"/>
            <a:endParaRPr lang="es-ES" sz="5400" b="1" dirty="0">
              <a:ln w="18000">
                <a:solidFill>
                  <a:srgbClr val="FF0000"/>
                </a:solidFill>
                <a:prstDash val="solid"/>
                <a:miter lim="800000"/>
              </a:ln>
              <a:noFill/>
              <a:effectLst>
                <a:outerShdw blurRad="25500" dist="23000" dir="7020000" algn="tl">
                  <a:srgbClr val="000000">
                    <a:alpha val="50000"/>
                  </a:srgbClr>
                </a:outerShdw>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304</TotalTime>
  <Words>6180</Words>
  <Application>Microsoft Office PowerPoint</Application>
  <PresentationFormat>Presentación en pantalla (4:3)</PresentationFormat>
  <Paragraphs>272</Paragraphs>
  <Slides>44</Slides>
  <Notes>20</Notes>
  <HiddenSlides>0</HiddenSlides>
  <MMClips>0</MMClips>
  <ScaleCrop>false</ScaleCrop>
  <HeadingPairs>
    <vt:vector size="4" baseType="variant">
      <vt:variant>
        <vt:lpstr>Tema</vt:lpstr>
      </vt:variant>
      <vt:variant>
        <vt:i4>1</vt:i4>
      </vt:variant>
      <vt:variant>
        <vt:lpstr>Títulos de diapositiva</vt:lpstr>
      </vt:variant>
      <vt:variant>
        <vt:i4>44</vt:i4>
      </vt:variant>
    </vt:vector>
  </HeadingPairs>
  <TitlesOfParts>
    <vt:vector size="45" baseType="lpstr">
      <vt:lpstr>Flujo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EL LUGAR DE TRABAJO NO PUEDDE SER  UN ESPACIO RIESGO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Jaime</dc:creator>
  <cp:lastModifiedBy>Jaime</cp:lastModifiedBy>
  <cp:revision>33</cp:revision>
  <dcterms:created xsi:type="dcterms:W3CDTF">2007-12-01T09:01:09Z</dcterms:created>
  <dcterms:modified xsi:type="dcterms:W3CDTF">2007-12-06T12:44:10Z</dcterms:modified>
</cp:coreProperties>
</file>